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322" r:id="rId5"/>
    <p:sldId id="259" r:id="rId6"/>
    <p:sldId id="261" r:id="rId7"/>
    <p:sldId id="260" r:id="rId8"/>
    <p:sldId id="262" r:id="rId9"/>
    <p:sldId id="308" r:id="rId10"/>
    <p:sldId id="263" r:id="rId11"/>
    <p:sldId id="264" r:id="rId12"/>
    <p:sldId id="313" r:id="rId13"/>
    <p:sldId id="267" r:id="rId14"/>
    <p:sldId id="285" r:id="rId15"/>
    <p:sldId id="286" r:id="rId16"/>
    <p:sldId id="287" r:id="rId17"/>
    <p:sldId id="277" r:id="rId18"/>
    <p:sldId id="278" r:id="rId19"/>
    <p:sldId id="319" r:id="rId20"/>
    <p:sldId id="293" r:id="rId21"/>
    <p:sldId id="268" r:id="rId22"/>
    <p:sldId id="269" r:id="rId23"/>
    <p:sldId id="270" r:id="rId24"/>
    <p:sldId id="271" r:id="rId25"/>
    <p:sldId id="294" r:id="rId26"/>
    <p:sldId id="291" r:id="rId27"/>
    <p:sldId id="292" r:id="rId28"/>
    <p:sldId id="314" r:id="rId29"/>
    <p:sldId id="315" r:id="rId30"/>
    <p:sldId id="288" r:id="rId31"/>
    <p:sldId id="320" r:id="rId32"/>
    <p:sldId id="323" r:id="rId33"/>
    <p:sldId id="325" r:id="rId34"/>
    <p:sldId id="326" r:id="rId35"/>
    <p:sldId id="297"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5E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95"/>
    <p:restoredTop sz="94638"/>
  </p:normalViewPr>
  <p:slideViewPr>
    <p:cSldViewPr snapToGrid="0" snapToObjects="1">
      <p:cViewPr varScale="1">
        <p:scale>
          <a:sx n="153" d="100"/>
          <a:sy n="153" d="100"/>
        </p:scale>
        <p:origin x="168" y="9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751013" y="609601"/>
            <a:ext cx="8676223"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sv-SE"/>
              <a:t>Klicka här för att ändra format</a:t>
            </a:r>
            <a:endParaRPr lang="en-US" dirty="0"/>
          </a:p>
        </p:txBody>
      </p:sp>
      <p:sp>
        <p:nvSpPr>
          <p:cNvPr id="3" name="Subtitle 2"/>
          <p:cNvSpPr>
            <a:spLocks noGrp="1"/>
          </p:cNvSpPr>
          <p:nvPr>
            <p:ph type="subTitle" idx="1"/>
          </p:nvPr>
        </p:nvSpPr>
        <p:spPr>
          <a:xfrm>
            <a:off x="1751013" y="3886200"/>
            <a:ext cx="8676223"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om du vill redigera mall för underrubrikformat</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sv-SE"/>
              <a:t>Klicka här för att ändra format</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B61BEF0D-F0BB-DE4B-95CE-6DB70DBA9567}" type="datetimeFigureOut">
              <a:rPr lang="en-US" dirty="0"/>
              <a:pPr/>
              <a:t>3/25/19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1141414" y="609603"/>
            <a:ext cx="9905999" cy="3124199"/>
          </a:xfrm>
        </p:spPr>
        <p:txBody>
          <a:bodyPr anchor="ctr">
            <a:normAutofit/>
          </a:bodyPr>
          <a:lstStyle>
            <a:lvl1pPr algn="l">
              <a:defRPr sz="3200" b="0" cap="all"/>
            </a:lvl1pPr>
          </a:lstStyle>
          <a:p>
            <a:r>
              <a:rPr lang="sv-SE"/>
              <a:t>Klicka här för att ändra format</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61BEF0D-F0BB-DE4B-95CE-6DB70DBA9567}" type="datetimeFigureOut">
              <a:rPr lang="en-US" dirty="0"/>
              <a:pPr/>
              <a:t>3/25/19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4" y="609603"/>
            <a:ext cx="9296399" cy="2743199"/>
          </a:xfrm>
        </p:spPr>
        <p:txBody>
          <a:bodyPr anchor="ctr">
            <a:normAutofit/>
          </a:bodyPr>
          <a:lstStyle>
            <a:lvl1pPr algn="l">
              <a:defRPr sz="3200" b="0" cap="all">
                <a:solidFill>
                  <a:schemeClr val="tx1"/>
                </a:solidFill>
              </a:defRPr>
            </a:lvl1pPr>
          </a:lstStyle>
          <a:p>
            <a:r>
              <a:rPr lang="sv-SE"/>
              <a:t>Klicka här för att ändra format</a:t>
            </a:r>
            <a:endParaRPr lang="en-US" dirty="0"/>
          </a:p>
        </p:txBody>
      </p:sp>
      <p:sp>
        <p:nvSpPr>
          <p:cNvPr id="10" name="Text Placeholder 9"/>
          <p:cNvSpPr>
            <a:spLocks noGrp="1"/>
          </p:cNvSpPr>
          <p:nvPr>
            <p:ph type="body" sz="quarter" idx="13"/>
          </p:nvPr>
        </p:nvSpPr>
        <p:spPr>
          <a:xfrm>
            <a:off x="1674812" y="3352800"/>
            <a:ext cx="8839203"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Redigera format för bakgrundstext</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sv-SE"/>
              <a:t>Redigera format för bakgrundstext</a:t>
            </a:r>
          </a:p>
        </p:txBody>
      </p:sp>
      <p:sp>
        <p:nvSpPr>
          <p:cNvPr id="4" name="Date Placeholder 3"/>
          <p:cNvSpPr>
            <a:spLocks noGrp="1"/>
          </p:cNvSpPr>
          <p:nvPr>
            <p:ph type="dt" sz="half" idx="10"/>
          </p:nvPr>
        </p:nvSpPr>
        <p:spPr/>
        <p:txBody>
          <a:bodyPr/>
          <a:lstStyle/>
          <a:p>
            <a:fld id="{B61BEF0D-F0BB-DE4B-95CE-6DB70DBA9567}" type="datetimeFigureOut">
              <a:rPr lang="en-US" dirty="0"/>
              <a:pPr/>
              <a:t>3/25/19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sv-SE"/>
              <a:t>Klicka här för att ändra format</a:t>
            </a:r>
            <a:endParaRPr lang="en-US" dirty="0"/>
          </a:p>
        </p:txBody>
      </p:sp>
      <p:sp>
        <p:nvSpPr>
          <p:cNvPr id="3" name="Text Placeholder 2"/>
          <p:cNvSpPr>
            <a:spLocks noGrp="1"/>
          </p:cNvSpPr>
          <p:nvPr>
            <p:ph type="body" idx="1"/>
          </p:nvPr>
        </p:nvSpPr>
        <p:spPr>
          <a:xfrm>
            <a:off x="1141412"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sv-SE"/>
              <a:t>Redigera format för bakgrundstext</a:t>
            </a:r>
          </a:p>
        </p:txBody>
      </p:sp>
      <p:sp>
        <p:nvSpPr>
          <p:cNvPr id="4" name="Date Placeholder 3"/>
          <p:cNvSpPr>
            <a:spLocks noGrp="1"/>
          </p:cNvSpPr>
          <p:nvPr>
            <p:ph type="dt" sz="half" idx="10"/>
          </p:nvPr>
        </p:nvSpPr>
        <p:spPr/>
        <p:txBody>
          <a:bodyPr/>
          <a:lstStyle/>
          <a:p>
            <a:fld id="{B61BEF0D-F0BB-DE4B-95CE-6DB70DBA9567}" type="datetimeFigureOut">
              <a:rPr lang="en-US" dirty="0"/>
              <a:pPr/>
              <a:t>3/25/19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nkort för citat">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4" y="609603"/>
            <a:ext cx="9296399"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sv-SE"/>
              <a:t>Klicka här för att ändra format</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sv-SE"/>
              <a:t>Redigera format för bakgrundstext</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61BEF0D-F0BB-DE4B-95CE-6DB70DBA9567}" type="datetimeFigureOut">
              <a:rPr lang="en-US" dirty="0"/>
              <a:pPr/>
              <a:t>3/25/19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ant eller falskt">
    <p:spTree>
      <p:nvGrpSpPr>
        <p:cNvPr id="1" name=""/>
        <p:cNvGrpSpPr/>
        <p:nvPr/>
      </p:nvGrpSpPr>
      <p:grpSpPr>
        <a:xfrm>
          <a:off x="0" y="0"/>
          <a:ext cx="0" cy="0"/>
          <a:chOff x="0" y="0"/>
          <a:chExt cx="0" cy="0"/>
        </a:xfrm>
      </p:grpSpPr>
      <p:sp>
        <p:nvSpPr>
          <p:cNvPr id="2" name="Title 1"/>
          <p:cNvSpPr>
            <a:spLocks noGrp="1"/>
          </p:cNvSpPr>
          <p:nvPr>
            <p:ph type="title"/>
          </p:nvPr>
        </p:nvSpPr>
        <p:spPr>
          <a:xfrm>
            <a:off x="1141414" y="609603"/>
            <a:ext cx="9905999" cy="2743199"/>
          </a:xfrm>
        </p:spPr>
        <p:txBody>
          <a:bodyPr vert="horz" lIns="91440" tIns="45720" rIns="91440" bIns="45720" rtlCol="0" anchor="ctr">
            <a:normAutofit/>
          </a:bodyPr>
          <a:lstStyle>
            <a:lvl1pPr>
              <a:defRPr lang="en-US" b="0" dirty="0"/>
            </a:lvl1pPr>
          </a:lstStyle>
          <a:p>
            <a:pPr marL="0" lvl="0"/>
            <a:r>
              <a:rPr lang="sv-SE"/>
              <a:t>Klicka här för att ändra format</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sv-SE"/>
              <a:t>Redigera format för bakgrundstext</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61BEF0D-F0BB-DE4B-95CE-6DB70DBA9567}" type="datetimeFigureOut">
              <a:rPr lang="en-US" dirty="0"/>
              <a:pPr/>
              <a:t>3/25/19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7" name="Title 1"/>
          <p:cNvSpPr>
            <a:spLocks noGrp="1"/>
          </p:cNvSpPr>
          <p:nvPr>
            <p:ph type="title"/>
          </p:nvPr>
        </p:nvSpPr>
        <p:spPr>
          <a:xfrm>
            <a:off x="1141414" y="609600"/>
            <a:ext cx="9905999" cy="1905000"/>
          </a:xfrm>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ancho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7" y="609601"/>
            <a:ext cx="2210515" cy="5181601"/>
          </a:xfrm>
        </p:spPr>
        <p:txBody>
          <a:bodyPr vert="eaVert"/>
          <a:lstStyle/>
          <a:p>
            <a:r>
              <a:rPr lang="sv-SE"/>
              <a:t>Klicka här för att ändra format</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nchor="ct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sv-SE"/>
              <a:t>Klicka här för att ändra format</a:t>
            </a:r>
            <a:endParaRPr lang="en-US" dirty="0"/>
          </a:p>
        </p:txBody>
      </p:sp>
      <p:sp>
        <p:nvSpPr>
          <p:cNvPr id="3" name="Text Placeholder 2"/>
          <p:cNvSpPr>
            <a:spLocks noGrp="1"/>
          </p:cNvSpPr>
          <p:nvPr>
            <p:ph type="body" idx="1"/>
          </p:nvPr>
        </p:nvSpPr>
        <p:spPr>
          <a:xfrm>
            <a:off x="1751013"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B61BEF0D-F0BB-DE4B-95CE-6DB70DBA9567}" type="datetimeFigureOut">
              <a:rPr lang="en-US" dirty="0"/>
              <a:pPr/>
              <a:t>3/25/19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sz="half" idx="1"/>
          </p:nvPr>
        </p:nvSpPr>
        <p:spPr>
          <a:xfrm>
            <a:off x="1141412" y="2667001"/>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Klicka här för att ändra format</a:t>
            </a:r>
            <a:endParaRPr lang="en-US" dirty="0"/>
          </a:p>
        </p:txBody>
      </p:sp>
      <p:sp>
        <p:nvSpPr>
          <p:cNvPr id="3" name="Text Placeholder 2"/>
          <p:cNvSpPr>
            <a:spLocks noGrp="1"/>
          </p:cNvSpPr>
          <p:nvPr>
            <p:ph type="body" idx="1"/>
          </p:nvPr>
        </p:nvSpPr>
        <p:spPr>
          <a:xfrm>
            <a:off x="1429281"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1141412" y="3243264"/>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170613" y="3243264"/>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41413" y="1600200"/>
            <a:ext cx="3549121" cy="1371600"/>
          </a:xfrm>
        </p:spPr>
        <p:txBody>
          <a:bodyPr anchor="b">
            <a:normAutofit/>
          </a:bodyPr>
          <a:lstStyle>
            <a:lvl1pPr algn="l">
              <a:defRPr sz="2400" b="0"/>
            </a:lvl1pPr>
          </a:lstStyle>
          <a:p>
            <a:r>
              <a:rPr lang="sv-SE"/>
              <a:t>Klicka här för att ändra format</a:t>
            </a:r>
            <a:endParaRPr lang="en-US" dirty="0"/>
          </a:p>
        </p:txBody>
      </p:sp>
      <p:sp>
        <p:nvSpPr>
          <p:cNvPr id="3" name="Content Placeholder 2"/>
          <p:cNvSpPr>
            <a:spLocks noGrp="1"/>
          </p:cNvSpPr>
          <p:nvPr>
            <p:ph idx="1"/>
          </p:nvPr>
        </p:nvSpPr>
        <p:spPr>
          <a:xfrm>
            <a:off x="5103813"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141413"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B61BEF0D-F0BB-DE4B-95CE-6DB70DBA9567}" type="datetimeFigureOut">
              <a:rPr lang="en-US" dirty="0"/>
              <a:pPr/>
              <a:t>3/25/19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41413" y="1600200"/>
            <a:ext cx="5334001" cy="1371600"/>
          </a:xfrm>
        </p:spPr>
        <p:txBody>
          <a:bodyPr anchor="b">
            <a:normAutofit/>
          </a:bodyPr>
          <a:lstStyle>
            <a:lvl1pPr algn="l">
              <a:defRPr sz="2800" b="0"/>
            </a:lvl1pPr>
          </a:lstStyle>
          <a:p>
            <a:r>
              <a:rPr lang="sv-SE"/>
              <a:t>Klicka här för att ändra format</a:t>
            </a:r>
            <a:endParaRPr lang="en-US" dirty="0"/>
          </a:p>
        </p:txBody>
      </p:sp>
      <p:sp>
        <p:nvSpPr>
          <p:cNvPr id="14" name="Picture Placeholder 2"/>
          <p:cNvSpPr>
            <a:spLocks noGrp="1" noChangeAspect="1"/>
          </p:cNvSpPr>
          <p:nvPr>
            <p:ph type="pic" idx="1"/>
          </p:nvPr>
        </p:nvSpPr>
        <p:spPr>
          <a:xfrm>
            <a:off x="7433734"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141413"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a:xfrm>
            <a:off x="6399212" y="5883277"/>
            <a:ext cx="914400" cy="365125"/>
          </a:xfrm>
        </p:spPr>
        <p:txBody>
          <a:bodyPr/>
          <a:lstStyle/>
          <a:p>
            <a:fld id="{B61BEF0D-F0BB-DE4B-95CE-6DB70DBA9567}" type="datetimeFigureOut">
              <a:rPr lang="en-US" dirty="0"/>
              <a:pPr/>
              <a:t>3/25/19</a:t>
            </a:fld>
            <a:endParaRPr lang="en-US" dirty="0"/>
          </a:p>
        </p:txBody>
      </p:sp>
      <p:sp>
        <p:nvSpPr>
          <p:cNvPr id="6" name="Footer Placeholder 5"/>
          <p:cNvSpPr>
            <a:spLocks noGrp="1"/>
          </p:cNvSpPr>
          <p:nvPr>
            <p:ph type="ftr" sz="quarter" idx="11"/>
          </p:nvPr>
        </p:nvSpPr>
        <p:spPr>
          <a:xfrm>
            <a:off x="1141412" y="5883277"/>
            <a:ext cx="5105400" cy="365125"/>
          </a:xfrm>
        </p:spPr>
        <p:txBody>
          <a:bodyPr/>
          <a:lstStyle/>
          <a:p>
            <a:endParaRPr lang="en-US" dirty="0"/>
          </a:p>
        </p:txBody>
      </p:sp>
      <p:sp>
        <p:nvSpPr>
          <p:cNvPr id="7" name="Slide Number Placeholder 6"/>
          <p:cNvSpPr>
            <a:spLocks noGrp="1"/>
          </p:cNvSpPr>
          <p:nvPr>
            <p:ph type="sldNum" sz="quarter" idx="12"/>
          </p:nvPr>
        </p:nvSpPr>
        <p:spPr>
          <a:xfrm>
            <a:off x="10742614" y="5883277"/>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4" y="609600"/>
            <a:ext cx="9905999" cy="1905000"/>
          </a:xfrm>
          <a:prstGeom prst="rect">
            <a:avLst/>
          </a:prstGeom>
        </p:spPr>
        <p:txBody>
          <a:bodyPr vert="horz" lIns="9144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1141414" y="2667001"/>
            <a:ext cx="9905999" cy="3124201"/>
          </a:xfrm>
          <a:prstGeom prst="rect">
            <a:avLst/>
          </a:prstGeom>
        </p:spPr>
        <p:txBody>
          <a:bodyPr vert="horz" lIns="91440" tIns="45720" rIns="91440" bIns="45720" rtlCol="0" anchor="ctr">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8837612" y="5883277"/>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3/25/19</a:t>
            </a:fld>
            <a:endParaRPr lang="en-US" dirty="0"/>
          </a:p>
        </p:txBody>
      </p:sp>
      <p:sp>
        <p:nvSpPr>
          <p:cNvPr id="5" name="Footer Placeholder 4"/>
          <p:cNvSpPr>
            <a:spLocks noGrp="1"/>
          </p:cNvSpPr>
          <p:nvPr>
            <p:ph type="ftr" sz="quarter" idx="3"/>
          </p:nvPr>
        </p:nvSpPr>
        <p:spPr>
          <a:xfrm>
            <a:off x="1141412" y="5883277"/>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4" y="5883277"/>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mailto:Kella.naeslund@vasteras.se" TargetMode="Externa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EF1922-A45C-874A-9B48-E1A9ABF482A2}"/>
              </a:ext>
            </a:extLst>
          </p:cNvPr>
          <p:cNvSpPr>
            <a:spLocks noGrp="1"/>
          </p:cNvSpPr>
          <p:nvPr>
            <p:ph type="ctrTitle"/>
          </p:nvPr>
        </p:nvSpPr>
        <p:spPr/>
        <p:txBody>
          <a:bodyPr/>
          <a:lstStyle/>
          <a:p>
            <a:r>
              <a:rPr lang="sv-SE" sz="5400" b="1" dirty="0">
                <a:solidFill>
                  <a:srgbClr val="FFFF00"/>
                </a:solidFill>
              </a:rPr>
              <a:t>R</a:t>
            </a:r>
            <a:r>
              <a:rPr lang="sv-SE" b="1" dirty="0">
                <a:solidFill>
                  <a:srgbClr val="FFFF00"/>
                </a:solidFill>
              </a:rPr>
              <a:t>egional </a:t>
            </a:r>
            <a:r>
              <a:rPr lang="sv-SE" sz="5400" b="1" dirty="0">
                <a:solidFill>
                  <a:srgbClr val="FFFF00"/>
                </a:solidFill>
              </a:rPr>
              <a:t>K</a:t>
            </a:r>
            <a:r>
              <a:rPr lang="sv-SE" b="1" dirty="0">
                <a:solidFill>
                  <a:srgbClr val="FFFF00"/>
                </a:solidFill>
              </a:rPr>
              <a:t>ulturskola </a:t>
            </a:r>
            <a:br>
              <a:rPr lang="sv-SE" b="1" dirty="0">
                <a:solidFill>
                  <a:srgbClr val="FFFF00"/>
                </a:solidFill>
              </a:rPr>
            </a:br>
            <a:r>
              <a:rPr lang="sv-SE" b="1" dirty="0">
                <a:solidFill>
                  <a:srgbClr val="FFFF00"/>
                </a:solidFill>
              </a:rPr>
              <a:t>i </a:t>
            </a:r>
            <a:r>
              <a:rPr lang="sv-SE" sz="5400" b="1" dirty="0">
                <a:solidFill>
                  <a:srgbClr val="FFFF00"/>
                </a:solidFill>
              </a:rPr>
              <a:t>V</a:t>
            </a:r>
            <a:r>
              <a:rPr lang="sv-SE" b="1" dirty="0">
                <a:solidFill>
                  <a:srgbClr val="FFFF00"/>
                </a:solidFill>
              </a:rPr>
              <a:t>ästmanland</a:t>
            </a:r>
          </a:p>
        </p:txBody>
      </p:sp>
      <p:pic>
        <p:nvPicPr>
          <p:cNvPr id="4" name="Bildobjekt 3">
            <a:extLst>
              <a:ext uri="{FF2B5EF4-FFF2-40B4-BE49-F238E27FC236}">
                <a16:creationId xmlns:a16="http://schemas.microsoft.com/office/drawing/2014/main" id="{5F2A96DD-959E-C34D-8689-F7A4B6190E88}"/>
              </a:ext>
            </a:extLst>
          </p:cNvPr>
          <p:cNvPicPr>
            <a:picLocks noChangeAspect="1"/>
          </p:cNvPicPr>
          <p:nvPr/>
        </p:nvPicPr>
        <p:blipFill>
          <a:blip r:embed="rId2"/>
          <a:stretch>
            <a:fillRect/>
          </a:stretch>
        </p:blipFill>
        <p:spPr>
          <a:xfrm>
            <a:off x="560033" y="2426101"/>
            <a:ext cx="1574800" cy="2232000"/>
          </a:xfrm>
          <a:prstGeom prst="rect">
            <a:avLst/>
          </a:prstGeom>
        </p:spPr>
      </p:pic>
      <p:pic>
        <p:nvPicPr>
          <p:cNvPr id="6" name="Bildobjekt 5">
            <a:extLst>
              <a:ext uri="{FF2B5EF4-FFF2-40B4-BE49-F238E27FC236}">
                <a16:creationId xmlns:a16="http://schemas.microsoft.com/office/drawing/2014/main" id="{B251CE46-8487-9547-858C-9B701F04D7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2978" y="516396"/>
            <a:ext cx="2398489" cy="1584000"/>
          </a:xfrm>
          <a:prstGeom prst="rect">
            <a:avLst/>
          </a:prstGeom>
        </p:spPr>
      </p:pic>
      <p:pic>
        <p:nvPicPr>
          <p:cNvPr id="8" name="Bildobjekt 7">
            <a:extLst>
              <a:ext uri="{FF2B5EF4-FFF2-40B4-BE49-F238E27FC236}">
                <a16:creationId xmlns:a16="http://schemas.microsoft.com/office/drawing/2014/main" id="{6DBC790C-DDDB-6242-BEF5-04A11DF80F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27774" y="4461381"/>
            <a:ext cx="1908200" cy="2088000"/>
          </a:xfrm>
          <a:prstGeom prst="rect">
            <a:avLst/>
          </a:prstGeom>
        </p:spPr>
      </p:pic>
      <p:pic>
        <p:nvPicPr>
          <p:cNvPr id="10" name="Bildobjekt 9">
            <a:extLst>
              <a:ext uri="{FF2B5EF4-FFF2-40B4-BE49-F238E27FC236}">
                <a16:creationId xmlns:a16="http://schemas.microsoft.com/office/drawing/2014/main" id="{BEEDFD39-DF83-FF43-9F31-1F736C786BB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98443" y="4907937"/>
            <a:ext cx="2178951" cy="1440000"/>
          </a:xfrm>
          <a:prstGeom prst="rect">
            <a:avLst/>
          </a:prstGeom>
        </p:spPr>
      </p:pic>
      <p:pic>
        <p:nvPicPr>
          <p:cNvPr id="12" name="Bildobjekt 11">
            <a:extLst>
              <a:ext uri="{FF2B5EF4-FFF2-40B4-BE49-F238E27FC236}">
                <a16:creationId xmlns:a16="http://schemas.microsoft.com/office/drawing/2014/main" id="{C04B5FBD-F844-7344-ADE1-B1BD4564A1C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08547" y="247450"/>
            <a:ext cx="2287899" cy="1512000"/>
          </a:xfrm>
          <a:prstGeom prst="rect">
            <a:avLst/>
          </a:prstGeom>
        </p:spPr>
      </p:pic>
      <p:pic>
        <p:nvPicPr>
          <p:cNvPr id="14" name="Bildobjekt 13">
            <a:extLst>
              <a:ext uri="{FF2B5EF4-FFF2-40B4-BE49-F238E27FC236}">
                <a16:creationId xmlns:a16="http://schemas.microsoft.com/office/drawing/2014/main" id="{01240330-801A-414F-BF2C-29E3CDEC21C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861752" y="2354614"/>
            <a:ext cx="1995723" cy="1476000"/>
          </a:xfrm>
          <a:prstGeom prst="rect">
            <a:avLst/>
          </a:prstGeom>
        </p:spPr>
      </p:pic>
      <p:pic>
        <p:nvPicPr>
          <p:cNvPr id="16" name="Bildobjekt 15">
            <a:extLst>
              <a:ext uri="{FF2B5EF4-FFF2-40B4-BE49-F238E27FC236}">
                <a16:creationId xmlns:a16="http://schemas.microsoft.com/office/drawing/2014/main" id="{1D889B05-6659-014C-BA47-ED3A4B82B5D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536652" y="704645"/>
            <a:ext cx="2178951" cy="1440000"/>
          </a:xfrm>
          <a:prstGeom prst="rect">
            <a:avLst/>
          </a:prstGeom>
        </p:spPr>
      </p:pic>
      <p:pic>
        <p:nvPicPr>
          <p:cNvPr id="18" name="Bildobjekt 17">
            <a:extLst>
              <a:ext uri="{FF2B5EF4-FFF2-40B4-BE49-F238E27FC236}">
                <a16:creationId xmlns:a16="http://schemas.microsoft.com/office/drawing/2014/main" id="{D0CE31BB-CFE6-EB4C-A2EB-207A7769C709}"/>
              </a:ext>
            </a:extLst>
          </p:cNvPr>
          <p:cNvPicPr>
            <a:picLocks noChangeAspect="1"/>
          </p:cNvPicPr>
          <p:nvPr/>
        </p:nvPicPr>
        <p:blipFill>
          <a:blip r:embed="rId9"/>
          <a:stretch>
            <a:fillRect/>
          </a:stretch>
        </p:blipFill>
        <p:spPr>
          <a:xfrm>
            <a:off x="4434347" y="4369203"/>
            <a:ext cx="3584000" cy="2016000"/>
          </a:xfrm>
          <a:prstGeom prst="rect">
            <a:avLst/>
          </a:prstGeom>
        </p:spPr>
      </p:pic>
    </p:spTree>
    <p:extLst>
      <p:ext uri="{BB962C8B-B14F-4D97-AF65-F5344CB8AC3E}">
        <p14:creationId xmlns:p14="http://schemas.microsoft.com/office/powerpoint/2010/main" val="187706766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3BAB69D-9F99-D949-A8B9-A5337606E2A4}"/>
              </a:ext>
            </a:extLst>
          </p:cNvPr>
          <p:cNvSpPr>
            <a:spLocks noGrp="1"/>
          </p:cNvSpPr>
          <p:nvPr>
            <p:ph type="title"/>
          </p:nvPr>
        </p:nvSpPr>
        <p:spPr>
          <a:xfrm>
            <a:off x="2406540" y="609600"/>
            <a:ext cx="9905999" cy="1905000"/>
          </a:xfrm>
        </p:spPr>
        <p:txBody>
          <a:bodyPr>
            <a:normAutofit/>
          </a:bodyPr>
          <a:lstStyle/>
          <a:p>
            <a:r>
              <a:rPr lang="sv-SE" b="1" dirty="0">
                <a:solidFill>
                  <a:srgbClr val="FFFF00"/>
                </a:solidFill>
                <a:effectLst/>
              </a:rPr>
              <a:t>Fortsatt utveckling av Regional Kulturskolas Facebooksida</a:t>
            </a:r>
            <a:br>
              <a:rPr lang="sv-SE" b="1" dirty="0">
                <a:effectLst/>
              </a:rPr>
            </a:br>
            <a:endParaRPr lang="sv-SE" dirty="0"/>
          </a:p>
        </p:txBody>
      </p:sp>
      <p:pic>
        <p:nvPicPr>
          <p:cNvPr id="5" name="Bildobjekt 4">
            <a:extLst>
              <a:ext uri="{FF2B5EF4-FFF2-40B4-BE49-F238E27FC236}">
                <a16:creationId xmlns:a16="http://schemas.microsoft.com/office/drawing/2014/main" id="{6FE75A91-04F0-334F-81D3-3B077FE711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24330" y="2058792"/>
            <a:ext cx="6969600" cy="4356000"/>
          </a:xfrm>
          <a:prstGeom prst="rect">
            <a:avLst/>
          </a:prstGeom>
        </p:spPr>
      </p:pic>
      <p:pic>
        <p:nvPicPr>
          <p:cNvPr id="4" name="Bildobjekt 3">
            <a:extLst>
              <a:ext uri="{FF2B5EF4-FFF2-40B4-BE49-F238E27FC236}">
                <a16:creationId xmlns:a16="http://schemas.microsoft.com/office/drawing/2014/main" id="{0B719D3A-9FA9-354C-9304-D68E30A5C0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4589" y="448898"/>
            <a:ext cx="1440000" cy="1440000"/>
          </a:xfrm>
          <a:prstGeom prst="rect">
            <a:avLst/>
          </a:prstGeom>
        </p:spPr>
      </p:pic>
    </p:spTree>
    <p:extLst>
      <p:ext uri="{BB962C8B-B14F-4D97-AF65-F5344CB8AC3E}">
        <p14:creationId xmlns:p14="http://schemas.microsoft.com/office/powerpoint/2010/main" val="103310641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815B81-95ED-4849-B850-6B94107AAFC3}"/>
              </a:ext>
            </a:extLst>
          </p:cNvPr>
          <p:cNvSpPr>
            <a:spLocks noGrp="1"/>
          </p:cNvSpPr>
          <p:nvPr>
            <p:ph type="title"/>
          </p:nvPr>
        </p:nvSpPr>
        <p:spPr>
          <a:xfrm>
            <a:off x="2306332" y="198783"/>
            <a:ext cx="9905999" cy="1507434"/>
          </a:xfrm>
        </p:spPr>
        <p:txBody>
          <a:bodyPr/>
          <a:lstStyle/>
          <a:p>
            <a:r>
              <a:rPr lang="sv-SE" b="1" dirty="0">
                <a:solidFill>
                  <a:srgbClr val="FFFF00"/>
                </a:solidFill>
                <a:effectLst/>
              </a:rPr>
              <a:t>Skapade Regional Kulturskolas hemsida:</a:t>
            </a:r>
            <a:endParaRPr lang="sv-SE" dirty="0"/>
          </a:p>
        </p:txBody>
      </p:sp>
      <p:pic>
        <p:nvPicPr>
          <p:cNvPr id="4" name="Bildobjekt 3">
            <a:extLst>
              <a:ext uri="{FF2B5EF4-FFF2-40B4-BE49-F238E27FC236}">
                <a16:creationId xmlns:a16="http://schemas.microsoft.com/office/drawing/2014/main" id="{568F6821-5E6D-0241-90C9-B069DD0DFD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0769" y="1362121"/>
            <a:ext cx="7948800" cy="4968000"/>
          </a:xfrm>
          <a:prstGeom prst="rect">
            <a:avLst/>
          </a:prstGeom>
        </p:spPr>
      </p:pic>
      <p:pic>
        <p:nvPicPr>
          <p:cNvPr id="5" name="Bildobjekt 4">
            <a:extLst>
              <a:ext uri="{FF2B5EF4-FFF2-40B4-BE49-F238E27FC236}">
                <a16:creationId xmlns:a16="http://schemas.microsoft.com/office/drawing/2014/main" id="{9887098A-12A4-1842-95FF-18699CA5D3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4589" y="448898"/>
            <a:ext cx="1440000" cy="1440000"/>
          </a:xfrm>
          <a:prstGeom prst="rect">
            <a:avLst/>
          </a:prstGeom>
        </p:spPr>
      </p:pic>
    </p:spTree>
    <p:extLst>
      <p:ext uri="{BB962C8B-B14F-4D97-AF65-F5344CB8AC3E}">
        <p14:creationId xmlns:p14="http://schemas.microsoft.com/office/powerpoint/2010/main" val="195336176"/>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815B81-95ED-4849-B850-6B94107AAFC3}"/>
              </a:ext>
            </a:extLst>
          </p:cNvPr>
          <p:cNvSpPr>
            <a:spLocks noGrp="1"/>
          </p:cNvSpPr>
          <p:nvPr>
            <p:ph type="title"/>
          </p:nvPr>
        </p:nvSpPr>
        <p:spPr>
          <a:xfrm>
            <a:off x="2356436" y="132521"/>
            <a:ext cx="9905999" cy="1573697"/>
          </a:xfrm>
        </p:spPr>
        <p:txBody>
          <a:bodyPr/>
          <a:lstStyle/>
          <a:p>
            <a:r>
              <a:rPr lang="sv-SE" b="1" dirty="0">
                <a:solidFill>
                  <a:srgbClr val="FFFF00"/>
                </a:solidFill>
                <a:effectLst/>
              </a:rPr>
              <a:t>Skapade Regional Kulturskolas nyhetsbrev Med utgivning en gång/månad:</a:t>
            </a:r>
            <a:endParaRPr lang="sv-SE" dirty="0"/>
          </a:p>
        </p:txBody>
      </p:sp>
      <p:pic>
        <p:nvPicPr>
          <p:cNvPr id="7" name="Bildobjekt 6">
            <a:extLst>
              <a:ext uri="{FF2B5EF4-FFF2-40B4-BE49-F238E27FC236}">
                <a16:creationId xmlns:a16="http://schemas.microsoft.com/office/drawing/2014/main" id="{6E79C781-5494-E548-9F28-E038089A95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12413" y="1683213"/>
            <a:ext cx="7430400" cy="4644000"/>
          </a:xfrm>
          <a:prstGeom prst="rect">
            <a:avLst/>
          </a:prstGeom>
        </p:spPr>
      </p:pic>
      <p:pic>
        <p:nvPicPr>
          <p:cNvPr id="4" name="Bildobjekt 3">
            <a:extLst>
              <a:ext uri="{FF2B5EF4-FFF2-40B4-BE49-F238E27FC236}">
                <a16:creationId xmlns:a16="http://schemas.microsoft.com/office/drawing/2014/main" id="{72BB2D47-4053-4F45-91D6-663324A98C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4589" y="448898"/>
            <a:ext cx="1440000" cy="1440000"/>
          </a:xfrm>
          <a:prstGeom prst="rect">
            <a:avLst/>
          </a:prstGeom>
        </p:spPr>
      </p:pic>
    </p:spTree>
    <p:extLst>
      <p:ext uri="{BB962C8B-B14F-4D97-AF65-F5344CB8AC3E}">
        <p14:creationId xmlns:p14="http://schemas.microsoft.com/office/powerpoint/2010/main" val="112140841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2D07186-649F-BB4C-BB9C-BBE3D454DCEA}"/>
              </a:ext>
            </a:extLst>
          </p:cNvPr>
          <p:cNvSpPr>
            <a:spLocks noGrp="1"/>
          </p:cNvSpPr>
          <p:nvPr>
            <p:ph type="title"/>
          </p:nvPr>
        </p:nvSpPr>
        <p:spPr>
          <a:xfrm>
            <a:off x="2293806" y="609600"/>
            <a:ext cx="9905999" cy="1905000"/>
          </a:xfrm>
        </p:spPr>
        <p:txBody>
          <a:bodyPr/>
          <a:lstStyle/>
          <a:p>
            <a:r>
              <a:rPr lang="sv-SE" b="1" dirty="0">
                <a:solidFill>
                  <a:srgbClr val="FA5EDB"/>
                </a:solidFill>
                <a:effectLst/>
              </a:rPr>
              <a:t>Struktur: </a:t>
            </a:r>
            <a:r>
              <a:rPr lang="sv-SE" b="1" dirty="0" err="1">
                <a:solidFill>
                  <a:srgbClr val="FFFF00"/>
                </a:solidFill>
                <a:effectLst/>
              </a:rPr>
              <a:t>länsmöten</a:t>
            </a:r>
            <a:r>
              <a:rPr lang="sv-SE" b="1" dirty="0">
                <a:solidFill>
                  <a:srgbClr val="FFFF00"/>
                </a:solidFill>
                <a:effectLst/>
              </a:rPr>
              <a:t> med Regional Kulturskola och länets </a:t>
            </a:r>
            <a:r>
              <a:rPr lang="sv-SE" b="1" dirty="0" err="1">
                <a:solidFill>
                  <a:srgbClr val="FFFF00"/>
                </a:solidFill>
                <a:effectLst/>
              </a:rPr>
              <a:t>kulturskoleledare</a:t>
            </a:r>
            <a:r>
              <a:rPr lang="sv-SE" b="1" dirty="0">
                <a:solidFill>
                  <a:srgbClr val="FFFF00"/>
                </a:solidFill>
                <a:effectLst/>
              </a:rPr>
              <a:t> EN GÅNG PER MÅNAD:</a:t>
            </a:r>
            <a:endParaRPr lang="sv-SE" dirty="0">
              <a:solidFill>
                <a:srgbClr val="FFFF00"/>
              </a:solidFill>
            </a:endParaRPr>
          </a:p>
        </p:txBody>
      </p:sp>
      <p:sp>
        <p:nvSpPr>
          <p:cNvPr id="3" name="Platshållare för innehåll 2">
            <a:extLst>
              <a:ext uri="{FF2B5EF4-FFF2-40B4-BE49-F238E27FC236}">
                <a16:creationId xmlns:a16="http://schemas.microsoft.com/office/drawing/2014/main" id="{F35509E0-4D14-3745-90B0-27CC9D061D93}"/>
              </a:ext>
            </a:extLst>
          </p:cNvPr>
          <p:cNvSpPr>
            <a:spLocks noGrp="1"/>
          </p:cNvSpPr>
          <p:nvPr>
            <p:ph idx="1"/>
          </p:nvPr>
        </p:nvSpPr>
        <p:spPr>
          <a:xfrm>
            <a:off x="2293806" y="2635624"/>
            <a:ext cx="9216876" cy="3993776"/>
          </a:xfrm>
        </p:spPr>
        <p:txBody>
          <a:bodyPr>
            <a:normAutofit fontScale="85000" lnSpcReduction="20000"/>
          </a:bodyPr>
          <a:lstStyle/>
          <a:p>
            <a:r>
              <a:rPr lang="sv-SE" dirty="0">
                <a:effectLst/>
              </a:rPr>
              <a:t>Köping.</a:t>
            </a:r>
          </a:p>
          <a:p>
            <a:r>
              <a:rPr lang="sv-SE" dirty="0">
                <a:effectLst/>
              </a:rPr>
              <a:t>Arboga</a:t>
            </a:r>
          </a:p>
          <a:p>
            <a:r>
              <a:rPr lang="sv-SE" dirty="0">
                <a:effectLst/>
              </a:rPr>
              <a:t>Hallstahammar</a:t>
            </a:r>
          </a:p>
          <a:p>
            <a:r>
              <a:rPr lang="sv-SE" dirty="0">
                <a:effectLst/>
              </a:rPr>
              <a:t>Sala.</a:t>
            </a:r>
          </a:p>
          <a:p>
            <a:r>
              <a:rPr lang="sv-SE" dirty="0">
                <a:effectLst/>
              </a:rPr>
              <a:t>Skinnskatteberg.</a:t>
            </a:r>
          </a:p>
          <a:p>
            <a:r>
              <a:rPr lang="sv-SE" dirty="0">
                <a:effectLst/>
              </a:rPr>
              <a:t>Fagersta</a:t>
            </a:r>
          </a:p>
          <a:p>
            <a:r>
              <a:rPr lang="sv-SE" dirty="0">
                <a:effectLst/>
              </a:rPr>
              <a:t>Norberg</a:t>
            </a:r>
          </a:p>
          <a:p>
            <a:r>
              <a:rPr lang="sv-SE" dirty="0">
                <a:effectLst/>
              </a:rPr>
              <a:t>Västerås.</a:t>
            </a:r>
            <a:br>
              <a:rPr lang="sv-SE" dirty="0">
                <a:effectLst/>
              </a:rPr>
            </a:br>
            <a:endParaRPr lang="sv-SE" dirty="0">
              <a:effectLst/>
            </a:endParaRPr>
          </a:p>
          <a:p>
            <a:pPr marL="0" indent="0">
              <a:buNone/>
            </a:pPr>
            <a:endParaRPr lang="sv-SE" dirty="0">
              <a:effectLst/>
            </a:endParaRPr>
          </a:p>
          <a:p>
            <a:pPr marL="0" indent="0">
              <a:buNone/>
            </a:pPr>
            <a:br>
              <a:rPr lang="sv-SE" dirty="0"/>
            </a:br>
            <a:endParaRPr lang="sv-SE" dirty="0"/>
          </a:p>
        </p:txBody>
      </p:sp>
      <p:pic>
        <p:nvPicPr>
          <p:cNvPr id="5" name="Bildobjekt 4">
            <a:extLst>
              <a:ext uri="{FF2B5EF4-FFF2-40B4-BE49-F238E27FC236}">
                <a16:creationId xmlns:a16="http://schemas.microsoft.com/office/drawing/2014/main" id="{C28672A9-9C26-F248-A396-FDAE692F6434}"/>
              </a:ext>
            </a:extLst>
          </p:cNvPr>
          <p:cNvPicPr>
            <a:picLocks noChangeAspect="1"/>
          </p:cNvPicPr>
          <p:nvPr/>
        </p:nvPicPr>
        <p:blipFill>
          <a:blip r:embed="rId2"/>
          <a:stretch>
            <a:fillRect/>
          </a:stretch>
        </p:blipFill>
        <p:spPr>
          <a:xfrm>
            <a:off x="5467821" y="2936234"/>
            <a:ext cx="3379687" cy="2232000"/>
          </a:xfrm>
          <a:prstGeom prst="rect">
            <a:avLst/>
          </a:prstGeom>
        </p:spPr>
      </p:pic>
      <p:pic>
        <p:nvPicPr>
          <p:cNvPr id="6" name="Bildobjekt 5">
            <a:extLst>
              <a:ext uri="{FF2B5EF4-FFF2-40B4-BE49-F238E27FC236}">
                <a16:creationId xmlns:a16="http://schemas.microsoft.com/office/drawing/2014/main" id="{08C5659A-1291-D648-98F3-11661F23108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4589" y="448898"/>
            <a:ext cx="1440000" cy="1440000"/>
          </a:xfrm>
          <a:prstGeom prst="rect">
            <a:avLst/>
          </a:prstGeom>
        </p:spPr>
      </p:pic>
    </p:spTree>
    <p:extLst>
      <p:ext uri="{BB962C8B-B14F-4D97-AF65-F5344CB8AC3E}">
        <p14:creationId xmlns:p14="http://schemas.microsoft.com/office/powerpoint/2010/main" val="224702285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FFE1C1-CD56-A747-AD62-C897C8CE6EA9}"/>
              </a:ext>
            </a:extLst>
          </p:cNvPr>
          <p:cNvSpPr>
            <a:spLocks noGrp="1"/>
          </p:cNvSpPr>
          <p:nvPr>
            <p:ph type="title"/>
          </p:nvPr>
        </p:nvSpPr>
        <p:spPr>
          <a:xfrm>
            <a:off x="1141414" y="609600"/>
            <a:ext cx="9905999" cy="2327910"/>
          </a:xfrm>
        </p:spPr>
        <p:txBody>
          <a:bodyPr>
            <a:normAutofit fontScale="90000"/>
          </a:bodyPr>
          <a:lstStyle/>
          <a:p>
            <a:r>
              <a:rPr lang="sv-SE" b="1" dirty="0">
                <a:solidFill>
                  <a:srgbClr val="FA5EDB"/>
                </a:solidFill>
                <a:effectLst/>
              </a:rPr>
              <a:t>Vad har gjorts under 2017 och 2018?</a:t>
            </a:r>
            <a:br>
              <a:rPr lang="sv-SE" b="1" dirty="0">
                <a:solidFill>
                  <a:srgbClr val="FA5EDB"/>
                </a:solidFill>
                <a:effectLst/>
              </a:rPr>
            </a:br>
            <a:br>
              <a:rPr lang="sv-SE" b="1" dirty="0">
                <a:solidFill>
                  <a:srgbClr val="FFFF00"/>
                </a:solidFill>
                <a:effectLst/>
              </a:rPr>
            </a:br>
            <a:r>
              <a:rPr lang="sv-SE" b="1" dirty="0">
                <a:solidFill>
                  <a:srgbClr val="FFFF00"/>
                </a:solidFill>
                <a:effectLst/>
              </a:rPr>
              <a:t>Regionala Kulturskolans utvecklingsledare bygger nätverk genom att:</a:t>
            </a:r>
            <a:br>
              <a:rPr lang="sv-SE" b="1" dirty="0">
                <a:effectLst/>
              </a:rPr>
            </a:br>
            <a:endParaRPr lang="sv-SE" dirty="0"/>
          </a:p>
        </p:txBody>
      </p:sp>
      <p:sp>
        <p:nvSpPr>
          <p:cNvPr id="3" name="Platshållare för innehåll 2">
            <a:extLst>
              <a:ext uri="{FF2B5EF4-FFF2-40B4-BE49-F238E27FC236}">
                <a16:creationId xmlns:a16="http://schemas.microsoft.com/office/drawing/2014/main" id="{3E707259-5672-B341-8686-1BBAB02124E7}"/>
              </a:ext>
            </a:extLst>
          </p:cNvPr>
          <p:cNvSpPr>
            <a:spLocks noGrp="1"/>
          </p:cNvSpPr>
          <p:nvPr>
            <p:ph idx="1"/>
          </p:nvPr>
        </p:nvSpPr>
        <p:spPr>
          <a:xfrm>
            <a:off x="495300" y="2095500"/>
            <a:ext cx="10680700" cy="4444999"/>
          </a:xfrm>
        </p:spPr>
        <p:txBody>
          <a:bodyPr>
            <a:normAutofit/>
          </a:bodyPr>
          <a:lstStyle/>
          <a:p>
            <a:r>
              <a:rPr lang="sv-SE" dirty="0">
                <a:effectLst/>
              </a:rPr>
              <a:t>Under första månaderna, våren 2017 </a:t>
            </a:r>
            <a:r>
              <a:rPr lang="sv-SE" b="1" dirty="0">
                <a:solidFill>
                  <a:srgbClr val="FF0000"/>
                </a:solidFill>
                <a:effectLst/>
              </a:rPr>
              <a:t>besökt länets kultur- och musikskolor</a:t>
            </a:r>
            <a:r>
              <a:rPr lang="sv-SE" dirty="0">
                <a:effectLst/>
              </a:rPr>
              <a:t> och där träffat all personal, sett skolans undervisningslokaler och haft ett samtal med musikledaren om hur skolan är uppbyggd avseende antal ämnen, antal elever, antal orkestrar och körer, antal lärare etc. Varje besök har varat i 4-6 timmar. </a:t>
            </a:r>
          </a:p>
          <a:p>
            <a:r>
              <a:rPr lang="sv-SE" dirty="0">
                <a:effectLst/>
              </a:rPr>
              <a:t>Kontoret för Regional Kulturskola är förlagd till Västerås Kulturskola.</a:t>
            </a:r>
          </a:p>
          <a:p>
            <a:endParaRPr lang="sv-SE" dirty="0"/>
          </a:p>
        </p:txBody>
      </p:sp>
    </p:spTree>
    <p:extLst>
      <p:ext uri="{BB962C8B-B14F-4D97-AF65-F5344CB8AC3E}">
        <p14:creationId xmlns:p14="http://schemas.microsoft.com/office/powerpoint/2010/main" val="3411284419"/>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A6D540-A42A-B14B-A2A0-EF88D9407A59}"/>
              </a:ext>
            </a:extLst>
          </p:cNvPr>
          <p:cNvSpPr>
            <a:spLocks noGrp="1"/>
          </p:cNvSpPr>
          <p:nvPr>
            <p:ph type="title"/>
          </p:nvPr>
        </p:nvSpPr>
        <p:spPr/>
        <p:txBody>
          <a:bodyPr>
            <a:normAutofit fontScale="90000"/>
          </a:bodyPr>
          <a:lstStyle/>
          <a:p>
            <a:r>
              <a:rPr lang="sv-SE" b="1" dirty="0">
                <a:solidFill>
                  <a:srgbClr val="FA5EDB"/>
                </a:solidFill>
                <a:effectLst/>
              </a:rPr>
              <a:t>Deltaga på möten:</a:t>
            </a:r>
            <a:br>
              <a:rPr lang="sv-SE" b="1" dirty="0">
                <a:solidFill>
                  <a:srgbClr val="FA5EDB"/>
                </a:solidFill>
                <a:effectLst/>
              </a:rPr>
            </a:br>
            <a:br>
              <a:rPr lang="sv-SE" b="1" dirty="0">
                <a:solidFill>
                  <a:srgbClr val="FFFF00"/>
                </a:solidFill>
                <a:effectLst/>
              </a:rPr>
            </a:br>
            <a:r>
              <a:rPr lang="sv-SE" b="1" dirty="0">
                <a:solidFill>
                  <a:srgbClr val="FFFF00"/>
                </a:solidFill>
                <a:effectLst/>
              </a:rPr>
              <a:t>Regionala Kulturskolans utvecklingsledare bygger nätverk genom att:</a:t>
            </a:r>
            <a:endParaRPr lang="sv-SE" dirty="0"/>
          </a:p>
        </p:txBody>
      </p:sp>
      <p:sp>
        <p:nvSpPr>
          <p:cNvPr id="3" name="Platshållare för innehåll 2">
            <a:extLst>
              <a:ext uri="{FF2B5EF4-FFF2-40B4-BE49-F238E27FC236}">
                <a16:creationId xmlns:a16="http://schemas.microsoft.com/office/drawing/2014/main" id="{0ACD458B-9BAE-2744-B3C8-74A4251497E6}"/>
              </a:ext>
            </a:extLst>
          </p:cNvPr>
          <p:cNvSpPr>
            <a:spLocks noGrp="1"/>
          </p:cNvSpPr>
          <p:nvPr>
            <p:ph idx="1"/>
          </p:nvPr>
        </p:nvSpPr>
        <p:spPr>
          <a:xfrm>
            <a:off x="431800" y="2666999"/>
            <a:ext cx="10858500" cy="3632201"/>
          </a:xfrm>
        </p:spPr>
        <p:txBody>
          <a:bodyPr/>
          <a:lstStyle/>
          <a:p>
            <a:r>
              <a:rPr lang="sv-SE" dirty="0">
                <a:effectLst/>
              </a:rPr>
              <a:t>Deltaga i möten för </a:t>
            </a:r>
            <a:r>
              <a:rPr lang="sv-SE" b="1" dirty="0">
                <a:solidFill>
                  <a:srgbClr val="FF0000"/>
                </a:solidFill>
                <a:effectLst/>
              </a:rPr>
              <a:t>regionala barn- och ungkulturnätverket i Västmanland</a:t>
            </a:r>
            <a:r>
              <a:rPr lang="sv-SE" dirty="0">
                <a:effectLst/>
              </a:rPr>
              <a:t>.</a:t>
            </a:r>
          </a:p>
          <a:p>
            <a:r>
              <a:rPr lang="sv-SE" dirty="0">
                <a:effectLst/>
              </a:rPr>
              <a:t>Deltaga i </a:t>
            </a:r>
            <a:r>
              <a:rPr lang="sv-SE" b="1" dirty="0" err="1">
                <a:solidFill>
                  <a:srgbClr val="FFFF00"/>
                </a:solidFill>
                <a:effectLst/>
              </a:rPr>
              <a:t>länsmöten</a:t>
            </a:r>
            <a:r>
              <a:rPr lang="sv-SE" b="1" dirty="0">
                <a:solidFill>
                  <a:srgbClr val="FFFF00"/>
                </a:solidFill>
                <a:effectLst/>
              </a:rPr>
              <a:t> varje månad med länets </a:t>
            </a:r>
            <a:r>
              <a:rPr lang="sv-SE" b="1" dirty="0" err="1">
                <a:solidFill>
                  <a:srgbClr val="FFFF00"/>
                </a:solidFill>
                <a:effectLst/>
              </a:rPr>
              <a:t>kulturskoleledare</a:t>
            </a:r>
            <a:r>
              <a:rPr lang="sv-SE" dirty="0">
                <a:effectLst/>
              </a:rPr>
              <a:t>.</a:t>
            </a:r>
          </a:p>
          <a:p>
            <a:r>
              <a:rPr lang="sv-SE" dirty="0">
                <a:effectLst/>
              </a:rPr>
              <a:t>Deltaga i möten med </a:t>
            </a:r>
            <a:r>
              <a:rPr lang="sv-SE" b="1" dirty="0">
                <a:solidFill>
                  <a:srgbClr val="00B050"/>
                </a:solidFill>
                <a:effectLst/>
              </a:rPr>
              <a:t>Västmanlandsmusiken</a:t>
            </a:r>
            <a:r>
              <a:rPr lang="sv-SE" dirty="0">
                <a:effectLst/>
              </a:rPr>
              <a:t>.</a:t>
            </a:r>
          </a:p>
          <a:p>
            <a:r>
              <a:rPr lang="sv-SE" dirty="0">
                <a:effectLst/>
              </a:rPr>
              <a:t>Deltaga på </a:t>
            </a:r>
            <a:r>
              <a:rPr lang="sv-SE" b="1" dirty="0" err="1">
                <a:solidFill>
                  <a:srgbClr val="FF0000"/>
                </a:solidFill>
                <a:effectLst/>
              </a:rPr>
              <a:t>Kulturskolerådets</a:t>
            </a:r>
            <a:r>
              <a:rPr lang="sv-SE" b="1" dirty="0">
                <a:solidFill>
                  <a:srgbClr val="FF0000"/>
                </a:solidFill>
                <a:effectLst/>
              </a:rPr>
              <a:t> Rikskonferenser</a:t>
            </a:r>
            <a:r>
              <a:rPr lang="sv-SE" dirty="0">
                <a:effectLst/>
              </a:rPr>
              <a:t>. Vt-17 i Östersund under tre dagar. Vt-18 i Stockholm under tre dagar. Vt-19 i Solna under tre dagar.</a:t>
            </a:r>
          </a:p>
          <a:p>
            <a:r>
              <a:rPr lang="sv-SE" dirty="0">
                <a:effectLst/>
              </a:rPr>
              <a:t>Deltaga på möten med </a:t>
            </a:r>
            <a:r>
              <a:rPr lang="sv-SE" b="1" dirty="0">
                <a:solidFill>
                  <a:srgbClr val="FFFF00"/>
                </a:solidFill>
                <a:effectLst/>
              </a:rPr>
              <a:t>Region Västmanlands konsulenter</a:t>
            </a:r>
            <a:r>
              <a:rPr lang="sv-SE" dirty="0">
                <a:effectLst/>
              </a:rPr>
              <a:t>.</a:t>
            </a:r>
          </a:p>
          <a:p>
            <a:r>
              <a:rPr lang="sv-SE" dirty="0">
                <a:effectLst/>
              </a:rPr>
              <a:t>Deltaga på möten med </a:t>
            </a:r>
            <a:r>
              <a:rPr lang="sv-SE" b="1" dirty="0">
                <a:solidFill>
                  <a:srgbClr val="00B050"/>
                </a:solidFill>
                <a:effectLst/>
              </a:rPr>
              <a:t>teaterkonsulenterna</a:t>
            </a:r>
            <a:r>
              <a:rPr lang="sv-SE" dirty="0">
                <a:effectLst/>
              </a:rPr>
              <a:t>.</a:t>
            </a:r>
          </a:p>
          <a:p>
            <a:endParaRPr lang="sv-SE" dirty="0"/>
          </a:p>
        </p:txBody>
      </p:sp>
      <p:pic>
        <p:nvPicPr>
          <p:cNvPr id="5" name="Bildobjekt 4">
            <a:extLst>
              <a:ext uri="{FF2B5EF4-FFF2-40B4-BE49-F238E27FC236}">
                <a16:creationId xmlns:a16="http://schemas.microsoft.com/office/drawing/2014/main" id="{AF8962CA-13EF-8A4C-94D6-ED5121337A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06905" y="4733664"/>
            <a:ext cx="1836000" cy="1836000"/>
          </a:xfrm>
          <a:prstGeom prst="rect">
            <a:avLst/>
          </a:prstGeom>
        </p:spPr>
      </p:pic>
    </p:spTree>
    <p:extLst>
      <p:ext uri="{BB962C8B-B14F-4D97-AF65-F5344CB8AC3E}">
        <p14:creationId xmlns:p14="http://schemas.microsoft.com/office/powerpoint/2010/main" val="184263218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1B0D33-4ACA-F54D-A06B-C704E6B2FFB8}"/>
              </a:ext>
            </a:extLst>
          </p:cNvPr>
          <p:cNvSpPr>
            <a:spLocks noGrp="1"/>
          </p:cNvSpPr>
          <p:nvPr>
            <p:ph type="title"/>
          </p:nvPr>
        </p:nvSpPr>
        <p:spPr>
          <a:xfrm>
            <a:off x="1141413" y="393700"/>
            <a:ext cx="9905998" cy="1905000"/>
          </a:xfrm>
        </p:spPr>
        <p:txBody>
          <a:bodyPr/>
          <a:lstStyle/>
          <a:p>
            <a:r>
              <a:rPr lang="sv-SE" b="1" dirty="0">
                <a:solidFill>
                  <a:srgbClr val="FFFF00"/>
                </a:solidFill>
                <a:effectLst/>
              </a:rPr>
              <a:t>Regional Kulturskola i Västmanland samverkar med:</a:t>
            </a:r>
            <a:br>
              <a:rPr lang="sv-SE" b="1" dirty="0">
                <a:effectLst/>
              </a:rPr>
            </a:br>
            <a:endParaRPr lang="sv-SE" dirty="0"/>
          </a:p>
        </p:txBody>
      </p:sp>
      <p:sp>
        <p:nvSpPr>
          <p:cNvPr id="3" name="Platshållare för innehåll 2">
            <a:extLst>
              <a:ext uri="{FF2B5EF4-FFF2-40B4-BE49-F238E27FC236}">
                <a16:creationId xmlns:a16="http://schemas.microsoft.com/office/drawing/2014/main" id="{1FE34BC4-C3D8-204C-AD36-15417B3F26F4}"/>
              </a:ext>
            </a:extLst>
          </p:cNvPr>
          <p:cNvSpPr>
            <a:spLocks noGrp="1"/>
          </p:cNvSpPr>
          <p:nvPr>
            <p:ph idx="1"/>
          </p:nvPr>
        </p:nvSpPr>
        <p:spPr>
          <a:xfrm>
            <a:off x="457200" y="2019300"/>
            <a:ext cx="10769600" cy="4521199"/>
          </a:xfrm>
        </p:spPr>
        <p:txBody>
          <a:bodyPr>
            <a:normAutofit/>
          </a:bodyPr>
          <a:lstStyle/>
          <a:p>
            <a:r>
              <a:rPr lang="sv-SE" dirty="0">
                <a:effectLst/>
              </a:rPr>
              <a:t>Region Västmanland – kultur (f.d. Landstinget Västmanland – kultur).</a:t>
            </a:r>
          </a:p>
          <a:p>
            <a:r>
              <a:rPr lang="sv-SE" dirty="0">
                <a:effectLst/>
              </a:rPr>
              <a:t>Västmanlandsmusiken.</a:t>
            </a:r>
          </a:p>
          <a:p>
            <a:r>
              <a:rPr lang="sv-SE" dirty="0">
                <a:effectLst/>
              </a:rPr>
              <a:t>Västmanlands Teater.</a:t>
            </a:r>
          </a:p>
          <a:p>
            <a:r>
              <a:rPr lang="sv-SE" dirty="0">
                <a:effectLst/>
              </a:rPr>
              <a:t>Riksförbundet Unga Musikanter/RUM och dess nationella festival </a:t>
            </a:r>
            <a:r>
              <a:rPr lang="sv-SE" dirty="0" err="1">
                <a:effectLst/>
              </a:rPr>
              <a:t>MusikRUM</a:t>
            </a:r>
            <a:r>
              <a:rPr lang="sv-SE" dirty="0">
                <a:effectLst/>
              </a:rPr>
              <a:t>.</a:t>
            </a:r>
          </a:p>
          <a:p>
            <a:r>
              <a:rPr lang="sv-SE" dirty="0">
                <a:effectLst/>
              </a:rPr>
              <a:t>Stockholms Musikpedagogiska Institut/SMI.</a:t>
            </a:r>
          </a:p>
          <a:p>
            <a:r>
              <a:rPr lang="sv-SE" dirty="0">
                <a:effectLst/>
              </a:rPr>
              <a:t>Västmanlands läns hemslöjdsförbund.</a:t>
            </a:r>
          </a:p>
          <a:p>
            <a:r>
              <a:rPr lang="sv-SE" dirty="0">
                <a:effectLst/>
              </a:rPr>
              <a:t>Västmanlands läns bildningsförbund.</a:t>
            </a:r>
          </a:p>
          <a:p>
            <a:pPr marL="0" indent="0">
              <a:buNone/>
            </a:pPr>
            <a:endParaRPr lang="sv-SE" dirty="0">
              <a:effectLst/>
            </a:endParaRPr>
          </a:p>
          <a:p>
            <a:endParaRPr lang="sv-SE" dirty="0"/>
          </a:p>
        </p:txBody>
      </p:sp>
      <p:pic>
        <p:nvPicPr>
          <p:cNvPr id="5" name="Bildobjekt 4">
            <a:extLst>
              <a:ext uri="{FF2B5EF4-FFF2-40B4-BE49-F238E27FC236}">
                <a16:creationId xmlns:a16="http://schemas.microsoft.com/office/drawing/2014/main" id="{5BD87BD4-4989-144B-B1BE-28EB2D047D8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60501" y="3660458"/>
            <a:ext cx="2448000" cy="2448000"/>
          </a:xfrm>
          <a:prstGeom prst="rect">
            <a:avLst/>
          </a:prstGeom>
        </p:spPr>
      </p:pic>
    </p:spTree>
    <p:extLst>
      <p:ext uri="{BB962C8B-B14F-4D97-AF65-F5344CB8AC3E}">
        <p14:creationId xmlns:p14="http://schemas.microsoft.com/office/powerpoint/2010/main" val="864065358"/>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1C11362-E7F8-C847-9EDA-F520B69BF19D}"/>
              </a:ext>
            </a:extLst>
          </p:cNvPr>
          <p:cNvSpPr>
            <a:spLocks noGrp="1"/>
          </p:cNvSpPr>
          <p:nvPr>
            <p:ph type="title"/>
          </p:nvPr>
        </p:nvSpPr>
        <p:spPr/>
        <p:txBody>
          <a:bodyPr>
            <a:normAutofit/>
          </a:bodyPr>
          <a:lstStyle/>
          <a:p>
            <a:r>
              <a:rPr lang="sv-SE" b="1" dirty="0">
                <a:solidFill>
                  <a:srgbClr val="FFFF00"/>
                </a:solidFill>
                <a:effectLst/>
              </a:rPr>
              <a:t>Gemensamma projekt i länet 2017</a:t>
            </a:r>
            <a:br>
              <a:rPr lang="sv-SE" b="1" dirty="0">
                <a:solidFill>
                  <a:srgbClr val="FFFF00"/>
                </a:solidFill>
                <a:effectLst/>
              </a:rPr>
            </a:br>
            <a:br>
              <a:rPr lang="sv-SE" b="1" dirty="0">
                <a:effectLst/>
              </a:rPr>
            </a:br>
            <a:endParaRPr lang="sv-SE" dirty="0"/>
          </a:p>
        </p:txBody>
      </p:sp>
      <p:sp>
        <p:nvSpPr>
          <p:cNvPr id="3" name="Platshållare för innehåll 2">
            <a:extLst>
              <a:ext uri="{FF2B5EF4-FFF2-40B4-BE49-F238E27FC236}">
                <a16:creationId xmlns:a16="http://schemas.microsoft.com/office/drawing/2014/main" id="{3B95DAED-BAF7-CA43-9BE6-8D33A0A657FD}"/>
              </a:ext>
            </a:extLst>
          </p:cNvPr>
          <p:cNvSpPr>
            <a:spLocks noGrp="1"/>
          </p:cNvSpPr>
          <p:nvPr>
            <p:ph idx="1"/>
          </p:nvPr>
        </p:nvSpPr>
        <p:spPr>
          <a:xfrm>
            <a:off x="444500" y="1435100"/>
            <a:ext cx="10871200" cy="5143500"/>
          </a:xfrm>
        </p:spPr>
        <p:txBody>
          <a:bodyPr>
            <a:normAutofit/>
          </a:bodyPr>
          <a:lstStyle/>
          <a:p>
            <a:r>
              <a:rPr lang="sv-SE" b="1" dirty="0">
                <a:solidFill>
                  <a:srgbClr val="FFFF00"/>
                </a:solidFill>
                <a:effectLst/>
              </a:rPr>
              <a:t>Fortbildningsdag för lärarna vid länets kulturskolor</a:t>
            </a:r>
            <a:r>
              <a:rPr lang="sv-SE" b="1" dirty="0">
                <a:effectLst/>
              </a:rPr>
              <a:t>. </a:t>
            </a:r>
            <a:r>
              <a:rPr lang="sv-SE" dirty="0">
                <a:effectLst/>
              </a:rPr>
              <a:t>Gemensamma aktiviteter för alla lärare. 7 januari. Plats: Växhuset, Västerås.</a:t>
            </a:r>
          </a:p>
          <a:p>
            <a:r>
              <a:rPr lang="sv-SE" b="1" dirty="0" err="1">
                <a:solidFill>
                  <a:srgbClr val="FFFF00"/>
                </a:solidFill>
              </a:rPr>
              <a:t>Sallyswag</a:t>
            </a:r>
            <a:r>
              <a:rPr lang="sv-SE" b="1" dirty="0">
                <a:solidFill>
                  <a:srgbClr val="FFFF00"/>
                </a:solidFill>
              </a:rPr>
              <a:t> Tour Västmanland</a:t>
            </a:r>
            <a:r>
              <a:rPr lang="sv-SE" dirty="0"/>
              <a:t>. Workshops på tre kulturskolor i länet. 2:a årets Tour Västmanland.</a:t>
            </a:r>
          </a:p>
          <a:p>
            <a:r>
              <a:rPr lang="sv-SE" b="1" dirty="0">
                <a:solidFill>
                  <a:srgbClr val="FFFF00"/>
                </a:solidFill>
                <a:effectLst/>
              </a:rPr>
              <a:t>Västmanlands Ungdomssymfoniker</a:t>
            </a:r>
            <a:r>
              <a:rPr lang="sv-SE" b="1" dirty="0">
                <a:effectLst/>
              </a:rPr>
              <a:t>, </a:t>
            </a:r>
            <a:r>
              <a:rPr lang="sv-SE" dirty="0">
                <a:effectLst/>
              </a:rPr>
              <a:t>VUS. Konsert i Fagersta under våren.</a:t>
            </a:r>
          </a:p>
          <a:p>
            <a:r>
              <a:rPr lang="sv-SE" dirty="0">
                <a:effectLst/>
              </a:rPr>
              <a:t>Festivalen </a:t>
            </a:r>
            <a:r>
              <a:rPr lang="sv-SE" b="1" dirty="0">
                <a:solidFill>
                  <a:srgbClr val="FFFF00"/>
                </a:solidFill>
                <a:effectLst/>
              </a:rPr>
              <a:t>MusikRUM</a:t>
            </a:r>
            <a:r>
              <a:rPr lang="sv-SE" dirty="0">
                <a:effectLst/>
              </a:rPr>
              <a:t>. Länets kulturskolor ansvariga för olika scener.</a:t>
            </a:r>
          </a:p>
          <a:p>
            <a:r>
              <a:rPr lang="sv-SE" dirty="0"/>
              <a:t>Olika </a:t>
            </a:r>
            <a:r>
              <a:rPr lang="sv-SE" b="1" dirty="0">
                <a:solidFill>
                  <a:srgbClr val="FFFF00"/>
                </a:solidFill>
              </a:rPr>
              <a:t>workshops/fortbildningsdagar </a:t>
            </a:r>
            <a:r>
              <a:rPr lang="sv-SE" dirty="0"/>
              <a:t>för olika lärargrupper.</a:t>
            </a:r>
          </a:p>
          <a:p>
            <a:r>
              <a:rPr lang="sv-SE" dirty="0" err="1"/>
              <a:t>Månadsrep</a:t>
            </a:r>
            <a:r>
              <a:rPr lang="sv-SE" dirty="0"/>
              <a:t> med </a:t>
            </a:r>
            <a:r>
              <a:rPr lang="sv-SE" b="1" dirty="0">
                <a:solidFill>
                  <a:srgbClr val="FFFF00"/>
                </a:solidFill>
              </a:rPr>
              <a:t>Länsvärldsorkestern </a:t>
            </a:r>
            <a:r>
              <a:rPr lang="sv-SE" b="1" dirty="0" err="1">
                <a:solidFill>
                  <a:srgbClr val="FFFF00"/>
                </a:solidFill>
              </a:rPr>
              <a:t>Work</a:t>
            </a:r>
            <a:r>
              <a:rPr lang="sv-SE" b="1" dirty="0">
                <a:solidFill>
                  <a:srgbClr val="FFFF00"/>
                </a:solidFill>
              </a:rPr>
              <a:t> </a:t>
            </a:r>
            <a:r>
              <a:rPr lang="sv-SE" dirty="0"/>
              <a:t>från höstterminen.</a:t>
            </a:r>
          </a:p>
          <a:p>
            <a:r>
              <a:rPr lang="sv-SE" dirty="0"/>
              <a:t>Rep och konsert med </a:t>
            </a:r>
            <a:r>
              <a:rPr lang="sv-SE" b="1" dirty="0">
                <a:solidFill>
                  <a:srgbClr val="FFFF00"/>
                </a:solidFill>
              </a:rPr>
              <a:t>Västmanlands Ungdomssymfoniker </a:t>
            </a:r>
            <a:r>
              <a:rPr lang="sv-SE" dirty="0"/>
              <a:t>under höstlovet, vecka 44.</a:t>
            </a:r>
          </a:p>
          <a:p>
            <a:r>
              <a:rPr lang="sv-SE" b="1" dirty="0">
                <a:solidFill>
                  <a:srgbClr val="FFFF00"/>
                </a:solidFill>
              </a:rPr>
              <a:t>Månadsmöten med länets </a:t>
            </a:r>
            <a:r>
              <a:rPr lang="sv-SE" b="1" dirty="0" err="1">
                <a:solidFill>
                  <a:srgbClr val="FFFF00"/>
                </a:solidFill>
              </a:rPr>
              <a:t>kulturskoleledare</a:t>
            </a:r>
            <a:r>
              <a:rPr lang="sv-SE" b="1" dirty="0">
                <a:solidFill>
                  <a:srgbClr val="FFFF00"/>
                </a:solidFill>
              </a:rPr>
              <a:t> </a:t>
            </a:r>
            <a:r>
              <a:rPr lang="sv-SE" dirty="0"/>
              <a:t>någonstans i länet.</a:t>
            </a:r>
          </a:p>
        </p:txBody>
      </p:sp>
    </p:spTree>
    <p:extLst>
      <p:ext uri="{BB962C8B-B14F-4D97-AF65-F5344CB8AC3E}">
        <p14:creationId xmlns:p14="http://schemas.microsoft.com/office/powerpoint/2010/main" val="357300920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2A2704-2B48-0349-B41F-34E2C855BF97}"/>
              </a:ext>
            </a:extLst>
          </p:cNvPr>
          <p:cNvSpPr>
            <a:spLocks noGrp="1"/>
          </p:cNvSpPr>
          <p:nvPr>
            <p:ph type="title"/>
          </p:nvPr>
        </p:nvSpPr>
        <p:spPr/>
        <p:txBody>
          <a:bodyPr>
            <a:normAutofit/>
          </a:bodyPr>
          <a:lstStyle/>
          <a:p>
            <a:r>
              <a:rPr lang="sv-SE" b="1" dirty="0">
                <a:solidFill>
                  <a:srgbClr val="FFFF00"/>
                </a:solidFill>
                <a:effectLst/>
              </a:rPr>
              <a:t>Gemensamma projekt i länet 2018</a:t>
            </a:r>
            <a:br>
              <a:rPr lang="sv-SE" b="1" dirty="0">
                <a:solidFill>
                  <a:srgbClr val="FFFF00"/>
                </a:solidFill>
                <a:effectLst/>
              </a:rPr>
            </a:br>
            <a:br>
              <a:rPr lang="sv-SE" b="1" dirty="0">
                <a:effectLst/>
              </a:rPr>
            </a:br>
            <a:endParaRPr lang="sv-SE" dirty="0"/>
          </a:p>
        </p:txBody>
      </p:sp>
      <p:sp>
        <p:nvSpPr>
          <p:cNvPr id="3" name="Platshållare för innehåll 2">
            <a:extLst>
              <a:ext uri="{FF2B5EF4-FFF2-40B4-BE49-F238E27FC236}">
                <a16:creationId xmlns:a16="http://schemas.microsoft.com/office/drawing/2014/main" id="{8D5BA7B2-0CDC-9B40-8D63-ECCD2D65FA4F}"/>
              </a:ext>
            </a:extLst>
          </p:cNvPr>
          <p:cNvSpPr>
            <a:spLocks noGrp="1"/>
          </p:cNvSpPr>
          <p:nvPr>
            <p:ph idx="1"/>
          </p:nvPr>
        </p:nvSpPr>
        <p:spPr>
          <a:xfrm>
            <a:off x="368300" y="2374900"/>
            <a:ext cx="11569700" cy="4203700"/>
          </a:xfrm>
        </p:spPr>
        <p:txBody>
          <a:bodyPr>
            <a:normAutofit fontScale="92500" lnSpcReduction="20000"/>
          </a:bodyPr>
          <a:lstStyle/>
          <a:p>
            <a:r>
              <a:rPr lang="sv-SE" b="1" dirty="0">
                <a:solidFill>
                  <a:srgbClr val="FFFF00"/>
                </a:solidFill>
                <a:effectLst/>
              </a:rPr>
              <a:t>Fortbildningsdag för lärarna vid länets kulturskolor</a:t>
            </a:r>
            <a:r>
              <a:rPr lang="sv-SE" b="1" dirty="0">
                <a:effectLst/>
              </a:rPr>
              <a:t>. </a:t>
            </a:r>
            <a:r>
              <a:rPr lang="sv-SE" dirty="0">
                <a:effectLst/>
              </a:rPr>
              <a:t>Gemensamma aktiviteter för alla lärare. 8 januari. Plats: Sätra Brunn, Sala kommun.</a:t>
            </a:r>
          </a:p>
          <a:p>
            <a:r>
              <a:rPr lang="sv-SE" b="1" dirty="0">
                <a:solidFill>
                  <a:srgbClr val="FFFF00"/>
                </a:solidFill>
                <a:effectLst/>
              </a:rPr>
              <a:t>Västmanlands Ungdomssymfoniker</a:t>
            </a:r>
            <a:r>
              <a:rPr lang="sv-SE" b="1" dirty="0">
                <a:effectLst/>
              </a:rPr>
              <a:t>, </a:t>
            </a:r>
            <a:r>
              <a:rPr lang="sv-SE" dirty="0">
                <a:effectLst/>
              </a:rPr>
              <a:t>VUS. Konsert i Arboga 3 februari.</a:t>
            </a:r>
          </a:p>
          <a:p>
            <a:r>
              <a:rPr lang="sv-SE" dirty="0">
                <a:effectLst/>
              </a:rPr>
              <a:t>Rep med </a:t>
            </a:r>
            <a:r>
              <a:rPr lang="sv-SE" b="1" dirty="0" err="1">
                <a:solidFill>
                  <a:srgbClr val="FFFF00"/>
                </a:solidFill>
                <a:effectLst/>
              </a:rPr>
              <a:t>LänsVärldsOrkestern</a:t>
            </a:r>
            <a:r>
              <a:rPr lang="sv-SE" b="1" dirty="0">
                <a:solidFill>
                  <a:srgbClr val="FFFF00"/>
                </a:solidFill>
                <a:effectLst/>
              </a:rPr>
              <a:t> </a:t>
            </a:r>
            <a:r>
              <a:rPr lang="sv-SE" b="1" dirty="0" err="1">
                <a:solidFill>
                  <a:srgbClr val="FFFF00"/>
                </a:solidFill>
                <a:effectLst/>
              </a:rPr>
              <a:t>Work</a:t>
            </a:r>
            <a:r>
              <a:rPr lang="sv-SE" b="1" dirty="0">
                <a:solidFill>
                  <a:srgbClr val="FFFF00"/>
                </a:solidFill>
                <a:effectLst/>
              </a:rPr>
              <a:t> </a:t>
            </a:r>
            <a:r>
              <a:rPr lang="sv-SE" dirty="0">
                <a:effectLst/>
              </a:rPr>
              <a:t>en gång i månaden.</a:t>
            </a:r>
          </a:p>
          <a:p>
            <a:r>
              <a:rPr lang="sv-SE" b="1" dirty="0" err="1">
                <a:solidFill>
                  <a:srgbClr val="FFFF00"/>
                </a:solidFill>
                <a:effectLst/>
              </a:rPr>
              <a:t>Dance</a:t>
            </a:r>
            <a:r>
              <a:rPr lang="sv-SE" b="1" dirty="0">
                <a:solidFill>
                  <a:srgbClr val="FFFF00"/>
                </a:solidFill>
                <a:effectLst/>
              </a:rPr>
              <a:t> Tour Västmanland</a:t>
            </a:r>
            <a:r>
              <a:rPr lang="sv-SE" dirty="0">
                <a:effectLst/>
              </a:rPr>
              <a:t>. 3:e årets Tour Västmanland.</a:t>
            </a:r>
          </a:p>
          <a:p>
            <a:r>
              <a:rPr lang="sv-SE" dirty="0">
                <a:effectLst/>
              </a:rPr>
              <a:t>Festivalen </a:t>
            </a:r>
            <a:r>
              <a:rPr lang="sv-SE" b="1" dirty="0">
                <a:solidFill>
                  <a:srgbClr val="FFFF00"/>
                </a:solidFill>
                <a:effectLst/>
              </a:rPr>
              <a:t>MusikRUM</a:t>
            </a:r>
            <a:r>
              <a:rPr lang="sv-SE" b="1" dirty="0">
                <a:effectLst/>
              </a:rPr>
              <a:t> </a:t>
            </a:r>
            <a:r>
              <a:rPr lang="sv-SE" dirty="0">
                <a:effectLst/>
              </a:rPr>
              <a:t>18-20 maj. Länets kulturskolor ansvariga för olika scener.</a:t>
            </a:r>
          </a:p>
          <a:p>
            <a:r>
              <a:rPr lang="sv-SE" b="1" dirty="0">
                <a:solidFill>
                  <a:srgbClr val="FFFF00"/>
                </a:solidFill>
                <a:effectLst/>
              </a:rPr>
              <a:t>Regional Teaterfestival </a:t>
            </a:r>
            <a:r>
              <a:rPr lang="sv-SE" dirty="0">
                <a:effectLst/>
              </a:rPr>
              <a:t>1-3 juni för länets kulturskolor som har teater som ämne.</a:t>
            </a:r>
          </a:p>
          <a:p>
            <a:r>
              <a:rPr lang="sv-SE" b="1" dirty="0">
                <a:solidFill>
                  <a:srgbClr val="FFFF00"/>
                </a:solidFill>
                <a:effectLst/>
              </a:rPr>
              <a:t>Fortbildningsdag för lärarna vid länets kulturskolor</a:t>
            </a:r>
            <a:r>
              <a:rPr lang="sv-SE" b="1" dirty="0">
                <a:effectLst/>
              </a:rPr>
              <a:t>. </a:t>
            </a:r>
            <a:r>
              <a:rPr lang="sv-SE" dirty="0">
                <a:effectLst/>
              </a:rPr>
              <a:t>Gemensamma aktiviteter för alla lärare. 17 augusti. Plats: </a:t>
            </a:r>
            <a:r>
              <a:rPr lang="sv-SE" dirty="0" err="1">
                <a:effectLst/>
              </a:rPr>
              <a:t>växhuset</a:t>
            </a:r>
            <a:r>
              <a:rPr lang="sv-SE" dirty="0">
                <a:effectLst/>
              </a:rPr>
              <a:t>, Västerås.</a:t>
            </a:r>
          </a:p>
          <a:p>
            <a:r>
              <a:rPr lang="sv-SE" dirty="0"/>
              <a:t>Rep och konsert med </a:t>
            </a:r>
            <a:r>
              <a:rPr lang="sv-SE" b="1" dirty="0">
                <a:solidFill>
                  <a:srgbClr val="FFFF00"/>
                </a:solidFill>
              </a:rPr>
              <a:t>Västmanlands Ungdomssymfoniker </a:t>
            </a:r>
            <a:r>
              <a:rPr lang="sv-SE" dirty="0"/>
              <a:t>under höstlovet, vecka 44.</a:t>
            </a:r>
          </a:p>
          <a:p>
            <a:r>
              <a:rPr lang="sv-SE" dirty="0"/>
              <a:t>Olika </a:t>
            </a:r>
            <a:r>
              <a:rPr lang="sv-SE" b="1" dirty="0">
                <a:solidFill>
                  <a:srgbClr val="FFFF00"/>
                </a:solidFill>
              </a:rPr>
              <a:t>workshops/fortbildningsdagar </a:t>
            </a:r>
            <a:r>
              <a:rPr lang="sv-SE" dirty="0"/>
              <a:t>för olika lärargrupper.</a:t>
            </a:r>
          </a:p>
          <a:p>
            <a:r>
              <a:rPr lang="sv-SE" b="1" dirty="0">
                <a:solidFill>
                  <a:srgbClr val="FFFF00"/>
                </a:solidFill>
              </a:rPr>
              <a:t>Månadsmöten med länets </a:t>
            </a:r>
            <a:r>
              <a:rPr lang="sv-SE" b="1" dirty="0" err="1">
                <a:solidFill>
                  <a:srgbClr val="FFFF00"/>
                </a:solidFill>
              </a:rPr>
              <a:t>kulturskoleledare</a:t>
            </a:r>
            <a:r>
              <a:rPr lang="sv-SE" b="1" dirty="0">
                <a:solidFill>
                  <a:srgbClr val="FFFF00"/>
                </a:solidFill>
              </a:rPr>
              <a:t> </a:t>
            </a:r>
            <a:r>
              <a:rPr lang="sv-SE" dirty="0"/>
              <a:t>någonstans i länet.</a:t>
            </a:r>
          </a:p>
          <a:p>
            <a:endParaRPr lang="sv-SE" dirty="0"/>
          </a:p>
          <a:p>
            <a:endParaRPr lang="sv-SE" dirty="0"/>
          </a:p>
          <a:p>
            <a:endParaRPr lang="sv-SE" dirty="0">
              <a:effectLst/>
            </a:endParaRPr>
          </a:p>
          <a:p>
            <a:endParaRPr lang="sv-SE" dirty="0"/>
          </a:p>
        </p:txBody>
      </p:sp>
    </p:spTree>
    <p:extLst>
      <p:ext uri="{BB962C8B-B14F-4D97-AF65-F5344CB8AC3E}">
        <p14:creationId xmlns:p14="http://schemas.microsoft.com/office/powerpoint/2010/main" val="4118495322"/>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C4396B8-ADB8-DD45-9274-BD71ECA97D22}"/>
              </a:ext>
            </a:extLst>
          </p:cNvPr>
          <p:cNvSpPr>
            <a:spLocks noGrp="1"/>
          </p:cNvSpPr>
          <p:nvPr>
            <p:ph type="title"/>
          </p:nvPr>
        </p:nvSpPr>
        <p:spPr/>
        <p:txBody>
          <a:bodyPr/>
          <a:lstStyle/>
          <a:p>
            <a:r>
              <a:rPr lang="sv-SE" b="1" dirty="0">
                <a:solidFill>
                  <a:srgbClr val="FF0000"/>
                </a:solidFill>
                <a:effectLst/>
              </a:rPr>
              <a:t>Verksamhet:</a:t>
            </a:r>
            <a:br>
              <a:rPr lang="sv-SE" b="1" dirty="0">
                <a:solidFill>
                  <a:srgbClr val="FF0000"/>
                </a:solidFill>
                <a:effectLst/>
              </a:rPr>
            </a:br>
            <a:r>
              <a:rPr lang="sv-SE" b="1" dirty="0">
                <a:solidFill>
                  <a:srgbClr val="FF0000"/>
                </a:solidFill>
                <a:effectLst/>
              </a:rPr>
              <a:t>Länsorkestrar inom Regional Kulturskola</a:t>
            </a:r>
            <a:endParaRPr lang="sv-SE" dirty="0"/>
          </a:p>
        </p:txBody>
      </p:sp>
      <p:sp>
        <p:nvSpPr>
          <p:cNvPr id="3" name="Platshållare för innehåll 2">
            <a:extLst>
              <a:ext uri="{FF2B5EF4-FFF2-40B4-BE49-F238E27FC236}">
                <a16:creationId xmlns:a16="http://schemas.microsoft.com/office/drawing/2014/main" id="{3E9B9A4C-7084-4545-8F82-7B5B8048D9F9}"/>
              </a:ext>
            </a:extLst>
          </p:cNvPr>
          <p:cNvSpPr>
            <a:spLocks noGrp="1"/>
          </p:cNvSpPr>
          <p:nvPr>
            <p:ph idx="1"/>
          </p:nvPr>
        </p:nvSpPr>
        <p:spPr>
          <a:xfrm>
            <a:off x="1592350" y="2242161"/>
            <a:ext cx="8641413" cy="2058447"/>
          </a:xfrm>
        </p:spPr>
        <p:txBody>
          <a:bodyPr>
            <a:normAutofit/>
          </a:bodyPr>
          <a:lstStyle/>
          <a:p>
            <a:r>
              <a:rPr lang="sv-SE" sz="2800" b="1" dirty="0">
                <a:solidFill>
                  <a:srgbClr val="FFFF00"/>
                </a:solidFill>
                <a:effectLst/>
              </a:rPr>
              <a:t>Västmanlands Ungdomssymfoniker</a:t>
            </a:r>
          </a:p>
          <a:p>
            <a:r>
              <a:rPr lang="sv-SE" sz="2800" b="1" dirty="0">
                <a:solidFill>
                  <a:srgbClr val="FFFF00"/>
                </a:solidFill>
                <a:effectLst/>
              </a:rPr>
              <a:t>Västmanlands </a:t>
            </a:r>
            <a:r>
              <a:rPr lang="sv-SE" sz="2800" b="1" dirty="0" err="1">
                <a:solidFill>
                  <a:srgbClr val="FF0000"/>
                </a:solidFill>
                <a:effectLst/>
              </a:rPr>
              <a:t>L</a:t>
            </a:r>
            <a:r>
              <a:rPr lang="sv-SE" sz="2800" b="1" dirty="0" err="1">
                <a:solidFill>
                  <a:srgbClr val="FFFF00"/>
                </a:solidFill>
                <a:effectLst/>
              </a:rPr>
              <a:t>äns</a:t>
            </a:r>
            <a:r>
              <a:rPr lang="sv-SE" sz="2800" b="1" dirty="0" err="1">
                <a:solidFill>
                  <a:srgbClr val="FF0000"/>
                </a:solidFill>
                <a:effectLst/>
              </a:rPr>
              <a:t>V</a:t>
            </a:r>
            <a:r>
              <a:rPr lang="sv-SE" sz="2800" b="1" dirty="0" err="1">
                <a:solidFill>
                  <a:srgbClr val="FFFF00"/>
                </a:solidFill>
                <a:effectLst/>
              </a:rPr>
              <a:t>ärlds</a:t>
            </a:r>
            <a:r>
              <a:rPr lang="sv-SE" sz="2800" b="1" dirty="0" err="1">
                <a:solidFill>
                  <a:srgbClr val="FF0000"/>
                </a:solidFill>
                <a:effectLst/>
              </a:rPr>
              <a:t>O</a:t>
            </a:r>
            <a:r>
              <a:rPr lang="sv-SE" sz="2800" b="1" dirty="0" err="1">
                <a:solidFill>
                  <a:srgbClr val="FFFF00"/>
                </a:solidFill>
                <a:effectLst/>
              </a:rPr>
              <a:t>rkester</a:t>
            </a:r>
            <a:r>
              <a:rPr lang="sv-SE" sz="2800" b="1" dirty="0">
                <a:solidFill>
                  <a:srgbClr val="FFFF00"/>
                </a:solidFill>
                <a:effectLst/>
              </a:rPr>
              <a:t> </a:t>
            </a:r>
            <a:r>
              <a:rPr lang="sv-SE" sz="2800" b="1" dirty="0" err="1">
                <a:solidFill>
                  <a:srgbClr val="FFFF00"/>
                </a:solidFill>
                <a:effectLst/>
              </a:rPr>
              <a:t>Work</a:t>
            </a:r>
            <a:endParaRPr lang="sv-SE" sz="2800" dirty="0"/>
          </a:p>
        </p:txBody>
      </p:sp>
    </p:spTree>
    <p:extLst>
      <p:ext uri="{BB962C8B-B14F-4D97-AF65-F5344CB8AC3E}">
        <p14:creationId xmlns:p14="http://schemas.microsoft.com/office/powerpoint/2010/main" val="3831815030"/>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44BD2A-3BE8-EA44-B9BD-4A8DE6823FAD}"/>
              </a:ext>
            </a:extLst>
          </p:cNvPr>
          <p:cNvSpPr>
            <a:spLocks noGrp="1"/>
          </p:cNvSpPr>
          <p:nvPr>
            <p:ph type="title"/>
          </p:nvPr>
        </p:nvSpPr>
        <p:spPr>
          <a:xfrm>
            <a:off x="1141414" y="609600"/>
            <a:ext cx="8341799" cy="1905000"/>
          </a:xfrm>
        </p:spPr>
        <p:txBody>
          <a:bodyPr/>
          <a:lstStyle/>
          <a:p>
            <a:pPr algn="ctr"/>
            <a:r>
              <a:rPr lang="sv-SE" b="1" dirty="0">
                <a:solidFill>
                  <a:srgbClr val="FFFF00"/>
                </a:solidFill>
              </a:rPr>
              <a:t>Regional Kulturskola i Västmanland</a:t>
            </a:r>
            <a:br>
              <a:rPr lang="sv-SE" b="1" dirty="0">
                <a:solidFill>
                  <a:srgbClr val="FFFF00"/>
                </a:solidFill>
              </a:rPr>
            </a:br>
            <a:r>
              <a:rPr lang="sv-SE" b="1" dirty="0">
                <a:solidFill>
                  <a:srgbClr val="FFFF00"/>
                </a:solidFill>
              </a:rPr>
              <a:t>- Sveriges första!</a:t>
            </a:r>
          </a:p>
        </p:txBody>
      </p:sp>
      <p:sp>
        <p:nvSpPr>
          <p:cNvPr id="3" name="Platshållare för innehåll 2">
            <a:extLst>
              <a:ext uri="{FF2B5EF4-FFF2-40B4-BE49-F238E27FC236}">
                <a16:creationId xmlns:a16="http://schemas.microsoft.com/office/drawing/2014/main" id="{CAFF4A13-0272-5543-BAAD-4ACC871B7AF3}"/>
              </a:ext>
            </a:extLst>
          </p:cNvPr>
          <p:cNvSpPr>
            <a:spLocks noGrp="1"/>
          </p:cNvSpPr>
          <p:nvPr>
            <p:ph idx="1"/>
          </p:nvPr>
        </p:nvSpPr>
        <p:spPr>
          <a:xfrm>
            <a:off x="644578" y="2514600"/>
            <a:ext cx="10882858" cy="3871452"/>
          </a:xfrm>
        </p:spPr>
        <p:txBody>
          <a:bodyPr>
            <a:normAutofit lnSpcReduction="10000"/>
          </a:bodyPr>
          <a:lstStyle/>
          <a:p>
            <a:r>
              <a:rPr lang="sv-SE" dirty="0">
                <a:effectLst/>
              </a:rPr>
              <a:t>Västmanlands kulturskolor hade under de fyra åren 2015-2018 ett samarbetsprojekt mellan organisationerna och Region Västmanland (f.d. Landstinget Västmanland), kallad </a:t>
            </a:r>
            <a:r>
              <a:rPr lang="sv-SE" b="1" dirty="0">
                <a:solidFill>
                  <a:srgbClr val="FF0000"/>
                </a:solidFill>
                <a:effectLst/>
              </a:rPr>
              <a:t>Regional Kulturskola i Västmanland</a:t>
            </a:r>
            <a:r>
              <a:rPr lang="sv-SE" dirty="0">
                <a:effectLst/>
              </a:rPr>
              <a:t>. Projektet har beviljats förlängning fyra år till: 2 0 1 9 – 2 0 2 2.</a:t>
            </a:r>
          </a:p>
          <a:p>
            <a:pPr marL="0" indent="0">
              <a:buNone/>
            </a:pPr>
            <a:endParaRPr lang="sv-SE" dirty="0">
              <a:effectLst/>
            </a:endParaRPr>
          </a:p>
          <a:p>
            <a:r>
              <a:rPr lang="sv-SE" dirty="0">
                <a:effectLst/>
              </a:rPr>
              <a:t>Detta ingår som ett </a:t>
            </a:r>
            <a:r>
              <a:rPr lang="sv-SE" b="1" dirty="0">
                <a:solidFill>
                  <a:srgbClr val="FF0000"/>
                </a:solidFill>
                <a:effectLst/>
              </a:rPr>
              <a:t>strategiskt mål i den Regionala Kulturplanen</a:t>
            </a:r>
            <a:r>
              <a:rPr lang="sv-SE" dirty="0">
                <a:effectLst/>
              </a:rPr>
              <a:t>. Regional Kulturskola ska verka för:</a:t>
            </a:r>
          </a:p>
          <a:p>
            <a:r>
              <a:rPr lang="sv-SE" dirty="0">
                <a:effectLst/>
              </a:rPr>
              <a:t> </a:t>
            </a:r>
            <a:r>
              <a:rPr lang="sv-SE" b="1" dirty="0">
                <a:solidFill>
                  <a:srgbClr val="00B050"/>
                </a:solidFill>
                <a:effectLst/>
              </a:rPr>
              <a:t>länets kulturskolor</a:t>
            </a:r>
          </a:p>
          <a:p>
            <a:r>
              <a:rPr lang="sv-SE" b="1" dirty="0">
                <a:solidFill>
                  <a:srgbClr val="FFFF00"/>
                </a:solidFill>
                <a:effectLst/>
              </a:rPr>
              <a:t>kulturskolornas länsgemensamma verksamhet</a:t>
            </a:r>
          </a:p>
          <a:p>
            <a:r>
              <a:rPr lang="sv-SE" b="1" dirty="0">
                <a:solidFill>
                  <a:srgbClr val="FA5EDB"/>
                </a:solidFill>
                <a:effectLst/>
              </a:rPr>
              <a:t>fortbildning för personal vid dessa skolor</a:t>
            </a:r>
          </a:p>
          <a:p>
            <a:endParaRPr lang="sv-SE" dirty="0"/>
          </a:p>
        </p:txBody>
      </p:sp>
      <p:pic>
        <p:nvPicPr>
          <p:cNvPr id="5" name="Bildobjekt 4">
            <a:extLst>
              <a:ext uri="{FF2B5EF4-FFF2-40B4-BE49-F238E27FC236}">
                <a16:creationId xmlns:a16="http://schemas.microsoft.com/office/drawing/2014/main" id="{175CCCDF-0164-794C-BE46-538C24A75EBA}"/>
              </a:ext>
            </a:extLst>
          </p:cNvPr>
          <p:cNvPicPr>
            <a:picLocks noChangeAspect="1"/>
          </p:cNvPicPr>
          <p:nvPr/>
        </p:nvPicPr>
        <p:blipFill>
          <a:blip r:embed="rId2"/>
          <a:stretch>
            <a:fillRect/>
          </a:stretch>
        </p:blipFill>
        <p:spPr>
          <a:xfrm>
            <a:off x="10291008" y="228602"/>
            <a:ext cx="1676400" cy="2376000"/>
          </a:xfrm>
          <a:prstGeom prst="rect">
            <a:avLst/>
          </a:prstGeom>
        </p:spPr>
      </p:pic>
    </p:spTree>
    <p:extLst>
      <p:ext uri="{BB962C8B-B14F-4D97-AF65-F5344CB8AC3E}">
        <p14:creationId xmlns:p14="http://schemas.microsoft.com/office/powerpoint/2010/main" val="2648378786"/>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DF00798-0153-0745-9FD2-953E6F8BA3CF}"/>
              </a:ext>
            </a:extLst>
          </p:cNvPr>
          <p:cNvSpPr>
            <a:spLocks noGrp="1"/>
          </p:cNvSpPr>
          <p:nvPr>
            <p:ph type="title"/>
          </p:nvPr>
        </p:nvSpPr>
        <p:spPr>
          <a:xfrm>
            <a:off x="1141414" y="609600"/>
            <a:ext cx="9905999" cy="1431852"/>
          </a:xfrm>
        </p:spPr>
        <p:txBody>
          <a:bodyPr/>
          <a:lstStyle/>
          <a:p>
            <a:r>
              <a:rPr lang="sv-SE" b="1" dirty="0">
                <a:solidFill>
                  <a:srgbClr val="FF0000"/>
                </a:solidFill>
                <a:effectLst/>
              </a:rPr>
              <a:t>Länsorkestrar: </a:t>
            </a:r>
            <a:br>
              <a:rPr lang="sv-SE" b="1" dirty="0">
                <a:solidFill>
                  <a:srgbClr val="FF0000"/>
                </a:solidFill>
                <a:effectLst/>
              </a:rPr>
            </a:br>
            <a:r>
              <a:rPr lang="sv-SE" b="1" dirty="0">
                <a:solidFill>
                  <a:srgbClr val="FFFF00"/>
                </a:solidFill>
                <a:effectLst/>
              </a:rPr>
              <a:t>Västmanlands Ungdomssymfoniker</a:t>
            </a:r>
            <a:endParaRPr lang="sv-SE" dirty="0"/>
          </a:p>
        </p:txBody>
      </p:sp>
      <p:pic>
        <p:nvPicPr>
          <p:cNvPr id="5" name="Platshållare för innehåll 4">
            <a:extLst>
              <a:ext uri="{FF2B5EF4-FFF2-40B4-BE49-F238E27FC236}">
                <a16:creationId xmlns:a16="http://schemas.microsoft.com/office/drawing/2014/main" id="{71C28BE9-60D8-CA47-9610-2A5622B8F567}"/>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35516" y="2903766"/>
            <a:ext cx="4992000" cy="2808000"/>
          </a:xfrm>
        </p:spPr>
      </p:pic>
      <p:pic>
        <p:nvPicPr>
          <p:cNvPr id="4" name="Bildobjekt 3">
            <a:extLst>
              <a:ext uri="{FF2B5EF4-FFF2-40B4-BE49-F238E27FC236}">
                <a16:creationId xmlns:a16="http://schemas.microsoft.com/office/drawing/2014/main" id="{5BB6D912-45EF-3643-8CA5-AC701176C83A}"/>
              </a:ext>
            </a:extLst>
          </p:cNvPr>
          <p:cNvPicPr>
            <a:picLocks noChangeAspect="1"/>
          </p:cNvPicPr>
          <p:nvPr/>
        </p:nvPicPr>
        <p:blipFill>
          <a:blip r:embed="rId3"/>
          <a:stretch>
            <a:fillRect/>
          </a:stretch>
        </p:blipFill>
        <p:spPr>
          <a:xfrm>
            <a:off x="5862079" y="2041452"/>
            <a:ext cx="5904000" cy="4428000"/>
          </a:xfrm>
          <a:prstGeom prst="rect">
            <a:avLst/>
          </a:prstGeom>
        </p:spPr>
      </p:pic>
      <p:sp>
        <p:nvSpPr>
          <p:cNvPr id="3" name="textruta 2">
            <a:extLst>
              <a:ext uri="{FF2B5EF4-FFF2-40B4-BE49-F238E27FC236}">
                <a16:creationId xmlns:a16="http://schemas.microsoft.com/office/drawing/2014/main" id="{83814697-59A9-9F48-8780-CD8B97DB4B64}"/>
              </a:ext>
            </a:extLst>
          </p:cNvPr>
          <p:cNvSpPr txBox="1"/>
          <p:nvPr/>
        </p:nvSpPr>
        <p:spPr>
          <a:xfrm>
            <a:off x="1659989" y="2067951"/>
            <a:ext cx="2553904" cy="369332"/>
          </a:xfrm>
          <a:prstGeom prst="rect">
            <a:avLst/>
          </a:prstGeom>
          <a:noFill/>
        </p:spPr>
        <p:txBody>
          <a:bodyPr wrap="none" rtlCol="0">
            <a:spAutoFit/>
          </a:bodyPr>
          <a:lstStyle/>
          <a:p>
            <a:r>
              <a:rPr lang="sv-SE" dirty="0"/>
              <a:t>F.d. Höstlovsorkestern</a:t>
            </a:r>
          </a:p>
        </p:txBody>
      </p:sp>
    </p:spTree>
    <p:extLst>
      <p:ext uri="{BB962C8B-B14F-4D97-AF65-F5344CB8AC3E}">
        <p14:creationId xmlns:p14="http://schemas.microsoft.com/office/powerpoint/2010/main" val="2521974609"/>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A01354-4D01-0946-BCF4-E191111ED368}"/>
              </a:ext>
            </a:extLst>
          </p:cNvPr>
          <p:cNvSpPr>
            <a:spLocks noGrp="1"/>
          </p:cNvSpPr>
          <p:nvPr>
            <p:ph type="title"/>
          </p:nvPr>
        </p:nvSpPr>
        <p:spPr/>
        <p:txBody>
          <a:bodyPr/>
          <a:lstStyle/>
          <a:p>
            <a:r>
              <a:rPr lang="sv-SE" b="1" dirty="0">
                <a:solidFill>
                  <a:srgbClr val="FFFF00"/>
                </a:solidFill>
                <a:effectLst/>
              </a:rPr>
              <a:t>Västmanlands Ungdomssymfoniker Höstlovet, vecka 44 år 2017</a:t>
            </a:r>
            <a:br>
              <a:rPr lang="sv-SE" b="1" dirty="0">
                <a:effectLst/>
              </a:rPr>
            </a:br>
            <a:endParaRPr lang="sv-SE" dirty="0"/>
          </a:p>
        </p:txBody>
      </p:sp>
      <p:sp>
        <p:nvSpPr>
          <p:cNvPr id="3" name="Platshållare för innehåll 2">
            <a:extLst>
              <a:ext uri="{FF2B5EF4-FFF2-40B4-BE49-F238E27FC236}">
                <a16:creationId xmlns:a16="http://schemas.microsoft.com/office/drawing/2014/main" id="{EBCFEFBD-3D67-F544-9CEA-691CD9386877}"/>
              </a:ext>
            </a:extLst>
          </p:cNvPr>
          <p:cNvSpPr>
            <a:spLocks noGrp="1"/>
          </p:cNvSpPr>
          <p:nvPr>
            <p:ph idx="1"/>
          </p:nvPr>
        </p:nvSpPr>
        <p:spPr/>
        <p:txBody>
          <a:bodyPr>
            <a:normAutofit fontScale="85000" lnSpcReduction="10000"/>
          </a:bodyPr>
          <a:lstStyle/>
          <a:p>
            <a:r>
              <a:rPr lang="sv-SE" dirty="0">
                <a:effectLst/>
              </a:rPr>
              <a:t>Västmanlands Ungdomssymfoniker, f.d. Höstlovsorkestern bestod under höstlovet 2017, vecka 44 av 71 elever, 17 lärare/instruktörer, 1 dirigent och 1 producent=88 </a:t>
            </a:r>
            <a:r>
              <a:rPr lang="sv-SE" dirty="0" err="1">
                <a:effectLst/>
              </a:rPr>
              <a:t>st</a:t>
            </a:r>
            <a:r>
              <a:rPr lang="sv-SE" dirty="0">
                <a:effectLst/>
              </a:rPr>
              <a:t> totalt!</a:t>
            </a:r>
          </a:p>
          <a:p>
            <a:r>
              <a:rPr lang="sv-SE" dirty="0">
                <a:effectLst/>
              </a:rPr>
              <a:t>Deltagare kom från åtta skolor i länet: Västerås Kulturskola, Fagersta Kulturskola, Arboga Kulturskola, Skinnskattebergs Kulturskola, Hallstahammars Kulturskola, Sala Kulturskola, Köpings Kulturskola, Kungsörs Musikskola.</a:t>
            </a:r>
          </a:p>
          <a:p>
            <a:r>
              <a:rPr lang="sv-SE" dirty="0">
                <a:effectLst/>
              </a:rPr>
              <a:t>Lärare från länets musik- och kulturskolor var med. Dirigent i år var liksom förra året </a:t>
            </a:r>
            <a:r>
              <a:rPr lang="sv-SE" i="1" dirty="0">
                <a:effectLst/>
              </a:rPr>
              <a:t>Benny </a:t>
            </a:r>
            <a:r>
              <a:rPr lang="sv-SE" i="1" dirty="0" err="1">
                <a:effectLst/>
              </a:rPr>
              <a:t>Bentlöv</a:t>
            </a:r>
            <a:r>
              <a:rPr lang="sv-SE" dirty="0">
                <a:effectLst/>
              </a:rPr>
              <a:t>. Producent var </a:t>
            </a:r>
            <a:r>
              <a:rPr lang="sv-SE" i="1" dirty="0">
                <a:effectLst/>
              </a:rPr>
              <a:t>Kella Naeslund</a:t>
            </a:r>
            <a:r>
              <a:rPr lang="sv-SE" dirty="0">
                <a:effectLst/>
              </a:rPr>
              <a:t>.</a:t>
            </a:r>
          </a:p>
          <a:p>
            <a:r>
              <a:rPr lang="sv-SE" dirty="0">
                <a:effectLst/>
              </a:rPr>
              <a:t>Västerås Konserthus under höstlovet, vecka 44: Tre dagars rep som avslutas med lunchkonsert med fri entré </a:t>
            </a:r>
            <a:r>
              <a:rPr lang="sv-SE" dirty="0" err="1">
                <a:effectLst/>
              </a:rPr>
              <a:t>kl</a:t>
            </a:r>
            <a:r>
              <a:rPr lang="sv-SE" dirty="0">
                <a:effectLst/>
              </a:rPr>
              <a:t> 12.15. Arrangör: Regional Kulturskola med stöd av Västmanlandsmusiken och Rune Ljungdals Stiftelse.</a:t>
            </a:r>
          </a:p>
          <a:p>
            <a:endParaRPr lang="sv-SE" dirty="0">
              <a:effectLst/>
            </a:endParaRPr>
          </a:p>
          <a:p>
            <a:endParaRPr lang="sv-SE" dirty="0"/>
          </a:p>
        </p:txBody>
      </p:sp>
    </p:spTree>
    <p:extLst>
      <p:ext uri="{BB962C8B-B14F-4D97-AF65-F5344CB8AC3E}">
        <p14:creationId xmlns:p14="http://schemas.microsoft.com/office/powerpoint/2010/main" val="1895854164"/>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BAD873-C50B-864D-8F30-CF0DD5EC7F65}"/>
              </a:ext>
            </a:extLst>
          </p:cNvPr>
          <p:cNvSpPr>
            <a:spLocks noGrp="1"/>
          </p:cNvSpPr>
          <p:nvPr>
            <p:ph type="title"/>
          </p:nvPr>
        </p:nvSpPr>
        <p:spPr/>
        <p:txBody>
          <a:bodyPr/>
          <a:lstStyle/>
          <a:p>
            <a:r>
              <a:rPr lang="sv-SE" b="1" dirty="0">
                <a:solidFill>
                  <a:srgbClr val="FFFF00"/>
                </a:solidFill>
                <a:effectLst/>
              </a:rPr>
              <a:t>Västmanlands Ungdomssymfoniker</a:t>
            </a:r>
            <a:br>
              <a:rPr lang="sv-SE" b="1" dirty="0">
                <a:solidFill>
                  <a:srgbClr val="FFFF00"/>
                </a:solidFill>
                <a:effectLst/>
              </a:rPr>
            </a:br>
            <a:r>
              <a:rPr lang="sv-SE" b="1" dirty="0">
                <a:solidFill>
                  <a:srgbClr val="FFFF00"/>
                </a:solidFill>
                <a:effectLst/>
              </a:rPr>
              <a:t>- </a:t>
            </a:r>
            <a:r>
              <a:rPr lang="sv-SE" b="1" dirty="0">
                <a:solidFill>
                  <a:srgbClr val="FF0000"/>
                </a:solidFill>
                <a:effectLst/>
              </a:rPr>
              <a:t>upprepad konsert en termin senare </a:t>
            </a:r>
            <a:endParaRPr lang="sv-SE" dirty="0">
              <a:solidFill>
                <a:srgbClr val="FF0000"/>
              </a:solidFill>
            </a:endParaRPr>
          </a:p>
        </p:txBody>
      </p:sp>
      <p:sp>
        <p:nvSpPr>
          <p:cNvPr id="3" name="Platshållare för innehåll 2">
            <a:extLst>
              <a:ext uri="{FF2B5EF4-FFF2-40B4-BE49-F238E27FC236}">
                <a16:creationId xmlns:a16="http://schemas.microsoft.com/office/drawing/2014/main" id="{A6922903-1F29-8947-863A-A1CF27710C77}"/>
              </a:ext>
            </a:extLst>
          </p:cNvPr>
          <p:cNvSpPr>
            <a:spLocks noGrp="1"/>
          </p:cNvSpPr>
          <p:nvPr>
            <p:ph idx="1"/>
          </p:nvPr>
        </p:nvSpPr>
        <p:spPr>
          <a:xfrm>
            <a:off x="1141414" y="5261928"/>
            <a:ext cx="9905999" cy="1299518"/>
          </a:xfrm>
        </p:spPr>
        <p:txBody>
          <a:bodyPr/>
          <a:lstStyle/>
          <a:p>
            <a:r>
              <a:rPr lang="sv-SE" dirty="0">
                <a:effectLst/>
              </a:rPr>
              <a:t>2, Konsert i Arboga vt-18: Lördag 3 </a:t>
            </a:r>
            <a:r>
              <a:rPr lang="sv-SE" dirty="0" err="1">
                <a:effectLst/>
              </a:rPr>
              <a:t>febr</a:t>
            </a:r>
            <a:r>
              <a:rPr lang="sv-SE" dirty="0">
                <a:effectLst/>
              </a:rPr>
              <a:t> i Heliga Trefaldighets kyrka i Arboga. rep, lunch och konsert. Konsert </a:t>
            </a:r>
            <a:r>
              <a:rPr lang="sv-SE" dirty="0" err="1">
                <a:effectLst/>
              </a:rPr>
              <a:t>kl</a:t>
            </a:r>
            <a:r>
              <a:rPr lang="sv-SE" dirty="0">
                <a:effectLst/>
              </a:rPr>
              <a:t> 15.00-16.00.</a:t>
            </a:r>
            <a:endParaRPr lang="sv-SE" dirty="0"/>
          </a:p>
        </p:txBody>
      </p:sp>
      <p:pic>
        <p:nvPicPr>
          <p:cNvPr id="5" name="Bildobjekt 4">
            <a:extLst>
              <a:ext uri="{FF2B5EF4-FFF2-40B4-BE49-F238E27FC236}">
                <a16:creationId xmlns:a16="http://schemas.microsoft.com/office/drawing/2014/main" id="{46DCB3F3-E98E-504F-80B8-0C5EE976986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61070" y="2211863"/>
            <a:ext cx="4128000" cy="3096000"/>
          </a:xfrm>
          <a:prstGeom prst="rect">
            <a:avLst/>
          </a:prstGeom>
        </p:spPr>
      </p:pic>
      <p:pic>
        <p:nvPicPr>
          <p:cNvPr id="7" name="Bildobjekt 6">
            <a:extLst>
              <a:ext uri="{FF2B5EF4-FFF2-40B4-BE49-F238E27FC236}">
                <a16:creationId xmlns:a16="http://schemas.microsoft.com/office/drawing/2014/main" id="{35C6F6D5-E0DC-5946-9B0A-A3464B6C92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76783" y="2261291"/>
            <a:ext cx="4032000" cy="3024000"/>
          </a:xfrm>
          <a:prstGeom prst="rect">
            <a:avLst/>
          </a:prstGeom>
        </p:spPr>
      </p:pic>
    </p:spTree>
    <p:extLst>
      <p:ext uri="{BB962C8B-B14F-4D97-AF65-F5344CB8AC3E}">
        <p14:creationId xmlns:p14="http://schemas.microsoft.com/office/powerpoint/2010/main" val="298124467"/>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541BBF-96E0-AE40-8E3D-25E1CE0B29E3}"/>
              </a:ext>
            </a:extLst>
          </p:cNvPr>
          <p:cNvSpPr>
            <a:spLocks noGrp="1"/>
          </p:cNvSpPr>
          <p:nvPr>
            <p:ph type="title"/>
          </p:nvPr>
        </p:nvSpPr>
        <p:spPr/>
        <p:txBody>
          <a:bodyPr>
            <a:normAutofit/>
          </a:bodyPr>
          <a:lstStyle/>
          <a:p>
            <a:r>
              <a:rPr lang="sv-SE" b="1" dirty="0">
                <a:solidFill>
                  <a:srgbClr val="FF0000"/>
                </a:solidFill>
                <a:effectLst/>
              </a:rPr>
              <a:t>Länsorkestrar: </a:t>
            </a:r>
            <a:br>
              <a:rPr lang="sv-SE" b="1" dirty="0">
                <a:solidFill>
                  <a:srgbClr val="FF0000"/>
                </a:solidFill>
                <a:effectLst/>
              </a:rPr>
            </a:br>
            <a:r>
              <a:rPr lang="sv-SE" b="1" dirty="0">
                <a:solidFill>
                  <a:srgbClr val="FFFF00"/>
                </a:solidFill>
                <a:effectLst/>
              </a:rPr>
              <a:t>Västmanlands</a:t>
            </a:r>
            <a:r>
              <a:rPr lang="sv-SE" sz="4000" b="1" dirty="0">
                <a:solidFill>
                  <a:srgbClr val="FFFF00"/>
                </a:solidFill>
                <a:effectLst/>
              </a:rPr>
              <a:t> </a:t>
            </a:r>
            <a:r>
              <a:rPr lang="sv-SE" sz="4000" b="1" dirty="0" err="1">
                <a:solidFill>
                  <a:srgbClr val="FF0000"/>
                </a:solidFill>
                <a:effectLst/>
              </a:rPr>
              <a:t>L</a:t>
            </a:r>
            <a:r>
              <a:rPr lang="sv-SE" b="1" dirty="0" err="1">
                <a:solidFill>
                  <a:srgbClr val="FFFF00"/>
                </a:solidFill>
                <a:effectLst/>
              </a:rPr>
              <a:t>äns</a:t>
            </a:r>
            <a:r>
              <a:rPr lang="sv-SE" sz="4000" b="1" dirty="0" err="1">
                <a:solidFill>
                  <a:srgbClr val="FF0000"/>
                </a:solidFill>
                <a:effectLst/>
              </a:rPr>
              <a:t>V</a:t>
            </a:r>
            <a:r>
              <a:rPr lang="sv-SE" b="1" dirty="0" err="1">
                <a:solidFill>
                  <a:srgbClr val="FFFF00"/>
                </a:solidFill>
                <a:effectLst/>
              </a:rPr>
              <a:t>ärlds</a:t>
            </a:r>
            <a:r>
              <a:rPr lang="sv-SE" sz="4000" b="1" dirty="0" err="1">
                <a:solidFill>
                  <a:srgbClr val="FF0000"/>
                </a:solidFill>
                <a:effectLst/>
              </a:rPr>
              <a:t>O</a:t>
            </a:r>
            <a:r>
              <a:rPr lang="sv-SE" b="1" dirty="0" err="1">
                <a:solidFill>
                  <a:srgbClr val="FFFF00"/>
                </a:solidFill>
                <a:effectLst/>
              </a:rPr>
              <a:t>rkester</a:t>
            </a:r>
            <a:r>
              <a:rPr lang="sv-SE" b="1" dirty="0">
                <a:solidFill>
                  <a:srgbClr val="FFFF00"/>
                </a:solidFill>
                <a:effectLst/>
              </a:rPr>
              <a:t> </a:t>
            </a:r>
            <a:r>
              <a:rPr lang="sv-SE" b="1" dirty="0" err="1">
                <a:solidFill>
                  <a:srgbClr val="FFFF00"/>
                </a:solidFill>
                <a:effectLst/>
              </a:rPr>
              <a:t>Work</a:t>
            </a:r>
            <a:br>
              <a:rPr lang="sv-SE" b="1" dirty="0">
                <a:effectLst/>
              </a:rPr>
            </a:br>
            <a:endParaRPr lang="sv-SE" dirty="0"/>
          </a:p>
        </p:txBody>
      </p:sp>
      <p:sp>
        <p:nvSpPr>
          <p:cNvPr id="3" name="Platshållare för innehåll 2">
            <a:extLst>
              <a:ext uri="{FF2B5EF4-FFF2-40B4-BE49-F238E27FC236}">
                <a16:creationId xmlns:a16="http://schemas.microsoft.com/office/drawing/2014/main" id="{B12E7437-E74B-A54B-B4DC-95B0383F2DEA}"/>
              </a:ext>
            </a:extLst>
          </p:cNvPr>
          <p:cNvSpPr>
            <a:spLocks noGrp="1"/>
          </p:cNvSpPr>
          <p:nvPr>
            <p:ph idx="1"/>
          </p:nvPr>
        </p:nvSpPr>
        <p:spPr>
          <a:xfrm>
            <a:off x="432486" y="1754659"/>
            <a:ext cx="11244649" cy="4572000"/>
          </a:xfrm>
        </p:spPr>
        <p:txBody>
          <a:bodyPr/>
          <a:lstStyle/>
          <a:p>
            <a:r>
              <a:rPr lang="sv-SE" dirty="0">
                <a:effectLst/>
              </a:rPr>
              <a:t>Vi presenterar med stolthet </a:t>
            </a:r>
            <a:r>
              <a:rPr lang="sv-SE" b="1" dirty="0" err="1">
                <a:effectLst/>
              </a:rPr>
              <a:t>LänsVärldsOrkestern</a:t>
            </a:r>
            <a:r>
              <a:rPr lang="sv-SE" b="1" dirty="0">
                <a:effectLst/>
              </a:rPr>
              <a:t> </a:t>
            </a:r>
            <a:r>
              <a:rPr lang="sv-SE" b="1" dirty="0" err="1">
                <a:effectLst/>
              </a:rPr>
              <a:t>Work</a:t>
            </a:r>
            <a:r>
              <a:rPr lang="sv-SE" dirty="0">
                <a:effectLst/>
              </a:rPr>
              <a:t> – En lagom stor orkester med ungdomar från länets musik- och kulturskolor, inflyttade nya svenskar och andra intresserade vuxna som är spelsugna. </a:t>
            </a:r>
          </a:p>
          <a:p>
            <a:r>
              <a:rPr lang="sv-SE" dirty="0">
                <a:effectLst/>
              </a:rPr>
              <a:t>Arrangör för orkestern är Västmanlandsmusiken, Regional Kulturskola i Västmanland och föreningen </a:t>
            </a:r>
            <a:r>
              <a:rPr lang="sv-SE" dirty="0" err="1">
                <a:effectLst/>
              </a:rPr>
              <a:t>Work</a:t>
            </a:r>
            <a:r>
              <a:rPr lang="sv-SE" dirty="0">
                <a:effectLst/>
              </a:rPr>
              <a:t>. </a:t>
            </a:r>
          </a:p>
          <a:p>
            <a:r>
              <a:rPr lang="sv-SE" dirty="0">
                <a:effectLst/>
              </a:rPr>
              <a:t>Musikalisk ledare: Josefina Paulson, projektledare/producent: Kella </a:t>
            </a:r>
            <a:r>
              <a:rPr lang="sv-SE" dirty="0" err="1">
                <a:effectLst/>
              </a:rPr>
              <a:t>Næslund</a:t>
            </a:r>
            <a:r>
              <a:rPr lang="sv-SE" dirty="0">
                <a:effectLst/>
              </a:rPr>
              <a:t>.</a:t>
            </a:r>
            <a:endParaRPr lang="sv-SE" dirty="0"/>
          </a:p>
        </p:txBody>
      </p:sp>
    </p:spTree>
    <p:extLst>
      <p:ext uri="{BB962C8B-B14F-4D97-AF65-F5344CB8AC3E}">
        <p14:creationId xmlns:p14="http://schemas.microsoft.com/office/powerpoint/2010/main" val="4152408591"/>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E01470-1754-524F-96EB-C6774F58CE12}"/>
              </a:ext>
            </a:extLst>
          </p:cNvPr>
          <p:cNvSpPr>
            <a:spLocks noGrp="1"/>
          </p:cNvSpPr>
          <p:nvPr>
            <p:ph type="title"/>
          </p:nvPr>
        </p:nvSpPr>
        <p:spPr/>
        <p:txBody>
          <a:bodyPr>
            <a:normAutofit fontScale="90000"/>
          </a:bodyPr>
          <a:lstStyle/>
          <a:p>
            <a:r>
              <a:rPr lang="sv-SE" b="1" dirty="0" err="1">
                <a:solidFill>
                  <a:srgbClr val="FFFF00"/>
                </a:solidFill>
                <a:effectLst/>
              </a:rPr>
              <a:t>LänsVärldsOrkestern</a:t>
            </a:r>
            <a:r>
              <a:rPr lang="sv-SE" b="1" dirty="0">
                <a:solidFill>
                  <a:srgbClr val="FFFF00"/>
                </a:solidFill>
                <a:effectLst/>
              </a:rPr>
              <a:t> </a:t>
            </a:r>
            <a:r>
              <a:rPr lang="sv-SE" b="1" dirty="0" err="1">
                <a:solidFill>
                  <a:srgbClr val="FFFF00"/>
                </a:solidFill>
                <a:effectLst/>
              </a:rPr>
              <a:t>Work</a:t>
            </a:r>
            <a:br>
              <a:rPr lang="sv-SE" b="1" dirty="0">
                <a:solidFill>
                  <a:srgbClr val="FFFF00"/>
                </a:solidFill>
                <a:effectLst/>
              </a:rPr>
            </a:br>
            <a:br>
              <a:rPr lang="sv-SE" b="1" dirty="0">
                <a:solidFill>
                  <a:srgbClr val="FFFF00"/>
                </a:solidFill>
                <a:effectLst/>
              </a:rPr>
            </a:br>
            <a:r>
              <a:rPr lang="sv-SE" b="1" dirty="0">
                <a:solidFill>
                  <a:srgbClr val="FF0000"/>
                </a:solidFill>
                <a:effectLst/>
              </a:rPr>
              <a:t>Hur går det till?</a:t>
            </a:r>
            <a:br>
              <a:rPr lang="sv-SE" b="1" dirty="0">
                <a:effectLst/>
              </a:rPr>
            </a:br>
            <a:endParaRPr lang="sv-SE" dirty="0"/>
          </a:p>
        </p:txBody>
      </p:sp>
      <p:sp>
        <p:nvSpPr>
          <p:cNvPr id="3" name="Platshållare för innehåll 2">
            <a:extLst>
              <a:ext uri="{FF2B5EF4-FFF2-40B4-BE49-F238E27FC236}">
                <a16:creationId xmlns:a16="http://schemas.microsoft.com/office/drawing/2014/main" id="{43EAE0C4-14A6-984E-8500-BA702F5A3CCA}"/>
              </a:ext>
            </a:extLst>
          </p:cNvPr>
          <p:cNvSpPr>
            <a:spLocks noGrp="1"/>
          </p:cNvSpPr>
          <p:nvPr>
            <p:ph idx="1"/>
          </p:nvPr>
        </p:nvSpPr>
        <p:spPr>
          <a:xfrm>
            <a:off x="481914" y="2075935"/>
            <a:ext cx="11096367" cy="4337222"/>
          </a:xfrm>
        </p:spPr>
        <p:txBody>
          <a:bodyPr/>
          <a:lstStyle/>
          <a:p>
            <a:pPr marL="0" indent="0">
              <a:buNone/>
            </a:pPr>
            <a:endParaRPr lang="sv-SE" b="1" dirty="0">
              <a:effectLst/>
            </a:endParaRPr>
          </a:p>
          <a:p>
            <a:r>
              <a:rPr lang="sv-SE" dirty="0">
                <a:effectLst/>
              </a:rPr>
              <a:t>4-5 repetitionsdagar per termin, jämnt utspridda, lördag eller söndag. </a:t>
            </a:r>
          </a:p>
          <a:p>
            <a:r>
              <a:rPr lang="sv-SE" dirty="0">
                <a:effectLst/>
              </a:rPr>
              <a:t>C:a 2-4 konserter per termin någonstans i länet. </a:t>
            </a:r>
          </a:p>
          <a:p>
            <a:r>
              <a:rPr lang="sv-SE" dirty="0">
                <a:effectLst/>
              </a:rPr>
              <a:t>Normal </a:t>
            </a:r>
            <a:r>
              <a:rPr lang="sv-SE" dirty="0" err="1">
                <a:effectLst/>
              </a:rPr>
              <a:t>repdag</a:t>
            </a:r>
            <a:r>
              <a:rPr lang="sv-SE" dirty="0">
                <a:effectLst/>
              </a:rPr>
              <a:t> 10.00-16.00 med lunch. Fr.o.m. Ht-18 är repen i Västerås.</a:t>
            </a:r>
          </a:p>
          <a:p>
            <a:r>
              <a:rPr lang="sv-SE" dirty="0">
                <a:effectLst/>
              </a:rPr>
              <a:t>Inga deltagaravgifter, vare sig för ungdomar eller vuxna, däremot en medlemsavgift till föreningen </a:t>
            </a:r>
            <a:r>
              <a:rPr lang="sv-SE" dirty="0" err="1">
                <a:effectLst/>
              </a:rPr>
              <a:t>Work</a:t>
            </a:r>
            <a:r>
              <a:rPr lang="sv-SE" dirty="0">
                <a:effectLst/>
              </a:rPr>
              <a:t> på 100 kr/år.</a:t>
            </a:r>
          </a:p>
          <a:p>
            <a:endParaRPr lang="sv-SE" dirty="0"/>
          </a:p>
        </p:txBody>
      </p:sp>
    </p:spTree>
    <p:extLst>
      <p:ext uri="{BB962C8B-B14F-4D97-AF65-F5344CB8AC3E}">
        <p14:creationId xmlns:p14="http://schemas.microsoft.com/office/powerpoint/2010/main" val="2024843843"/>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FBF5C877-6D5A-1F4D-8150-96AA67D19F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8162" y="367249"/>
            <a:ext cx="3698313" cy="5544000"/>
          </a:xfrm>
          <a:prstGeom prst="rect">
            <a:avLst/>
          </a:prstGeom>
        </p:spPr>
      </p:pic>
      <p:pic>
        <p:nvPicPr>
          <p:cNvPr id="3" name="Bildobjekt 2">
            <a:extLst>
              <a:ext uri="{FF2B5EF4-FFF2-40B4-BE49-F238E27FC236}">
                <a16:creationId xmlns:a16="http://schemas.microsoft.com/office/drawing/2014/main" id="{01950AD3-BD7A-6C4C-A3FA-3764816190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08814" y="988545"/>
            <a:ext cx="4039200" cy="5508000"/>
          </a:xfrm>
          <a:prstGeom prst="rect">
            <a:avLst/>
          </a:prstGeom>
        </p:spPr>
      </p:pic>
    </p:spTree>
    <p:extLst>
      <p:ext uri="{BB962C8B-B14F-4D97-AF65-F5344CB8AC3E}">
        <p14:creationId xmlns:p14="http://schemas.microsoft.com/office/powerpoint/2010/main" val="322811926"/>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DE14CFE2-76C6-124A-8606-34D4CB25E2B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40403" y="0"/>
            <a:ext cx="4848393" cy="6858000"/>
          </a:xfrm>
          <a:prstGeom prst="rect">
            <a:avLst/>
          </a:prstGeom>
        </p:spPr>
      </p:pic>
      <p:pic>
        <p:nvPicPr>
          <p:cNvPr id="11" name="Bildobjekt 10">
            <a:extLst>
              <a:ext uri="{FF2B5EF4-FFF2-40B4-BE49-F238E27FC236}">
                <a16:creationId xmlns:a16="http://schemas.microsoft.com/office/drawing/2014/main" id="{88A9A5DF-D7C1-634E-978D-F9D9E2AD07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503" y="0"/>
            <a:ext cx="4848393" cy="6858000"/>
          </a:xfrm>
          <a:prstGeom prst="rect">
            <a:avLst/>
          </a:prstGeom>
        </p:spPr>
      </p:pic>
    </p:spTree>
    <p:extLst>
      <p:ext uri="{BB962C8B-B14F-4D97-AF65-F5344CB8AC3E}">
        <p14:creationId xmlns:p14="http://schemas.microsoft.com/office/powerpoint/2010/main" val="1115215226"/>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F028AEFF-405B-8848-BC00-C5AA7985E3B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78503" y="0"/>
            <a:ext cx="4848393" cy="6858000"/>
          </a:xfrm>
          <a:prstGeom prst="rect">
            <a:avLst/>
          </a:prstGeom>
        </p:spPr>
      </p:pic>
      <p:pic>
        <p:nvPicPr>
          <p:cNvPr id="7" name="Bildobjekt 6">
            <a:extLst>
              <a:ext uri="{FF2B5EF4-FFF2-40B4-BE49-F238E27FC236}">
                <a16:creationId xmlns:a16="http://schemas.microsoft.com/office/drawing/2014/main" id="{70B840FE-9E3C-874A-8549-D7CD77D92E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3803" y="0"/>
            <a:ext cx="4848393" cy="6858000"/>
          </a:xfrm>
          <a:prstGeom prst="rect">
            <a:avLst/>
          </a:prstGeom>
        </p:spPr>
      </p:pic>
    </p:spTree>
    <p:extLst>
      <p:ext uri="{BB962C8B-B14F-4D97-AF65-F5344CB8AC3E}">
        <p14:creationId xmlns:p14="http://schemas.microsoft.com/office/powerpoint/2010/main" val="2762094643"/>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ADADDC-C680-4549-9C65-F59AE955543E}"/>
              </a:ext>
            </a:extLst>
          </p:cNvPr>
          <p:cNvSpPr>
            <a:spLocks noGrp="1"/>
          </p:cNvSpPr>
          <p:nvPr>
            <p:ph type="title"/>
          </p:nvPr>
        </p:nvSpPr>
        <p:spPr>
          <a:xfrm>
            <a:off x="2251762" y="0"/>
            <a:ext cx="9905999" cy="1683026"/>
          </a:xfrm>
        </p:spPr>
        <p:txBody>
          <a:bodyPr/>
          <a:lstStyle/>
          <a:p>
            <a:r>
              <a:rPr lang="sv-SE" b="1" dirty="0">
                <a:solidFill>
                  <a:srgbClr val="FFFF00"/>
                </a:solidFill>
              </a:rPr>
              <a:t>Facebooksida skapat i maj -18</a:t>
            </a:r>
          </a:p>
        </p:txBody>
      </p:sp>
      <p:pic>
        <p:nvPicPr>
          <p:cNvPr id="5" name="Platshållare för innehåll 4">
            <a:extLst>
              <a:ext uri="{FF2B5EF4-FFF2-40B4-BE49-F238E27FC236}">
                <a16:creationId xmlns:a16="http://schemas.microsoft.com/office/drawing/2014/main" id="{FCB4A071-0EA5-F04B-A5D6-B732607FDC5B}"/>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459376" y="1462000"/>
            <a:ext cx="9412049" cy="4752000"/>
          </a:xfrm>
        </p:spPr>
      </p:pic>
    </p:spTree>
    <p:extLst>
      <p:ext uri="{BB962C8B-B14F-4D97-AF65-F5344CB8AC3E}">
        <p14:creationId xmlns:p14="http://schemas.microsoft.com/office/powerpoint/2010/main" val="403471332"/>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87C9BD-6669-F64E-B590-BFE1E19B55E9}"/>
              </a:ext>
            </a:extLst>
          </p:cNvPr>
          <p:cNvSpPr>
            <a:spLocks noGrp="1"/>
          </p:cNvSpPr>
          <p:nvPr>
            <p:ph type="title"/>
          </p:nvPr>
        </p:nvSpPr>
        <p:spPr>
          <a:xfrm>
            <a:off x="1584335" y="92765"/>
            <a:ext cx="9057161" cy="1905000"/>
          </a:xfrm>
        </p:spPr>
        <p:txBody>
          <a:bodyPr/>
          <a:lstStyle/>
          <a:p>
            <a:r>
              <a:rPr lang="sv-SE" b="1" dirty="0">
                <a:solidFill>
                  <a:srgbClr val="FFFF00"/>
                </a:solidFill>
              </a:rPr>
              <a:t>Programförklaring </a:t>
            </a:r>
            <a:r>
              <a:rPr lang="sv-SE" b="1" dirty="0" err="1">
                <a:solidFill>
                  <a:srgbClr val="FFFF00"/>
                </a:solidFill>
                <a:effectLst/>
              </a:rPr>
              <a:t>LänsVärldsOrkestern</a:t>
            </a:r>
            <a:r>
              <a:rPr lang="sv-SE" b="1" dirty="0">
                <a:solidFill>
                  <a:srgbClr val="FFFF00"/>
                </a:solidFill>
                <a:effectLst/>
              </a:rPr>
              <a:t> </a:t>
            </a:r>
            <a:r>
              <a:rPr lang="sv-SE" b="1" dirty="0" err="1">
                <a:solidFill>
                  <a:srgbClr val="FFFF00"/>
                </a:solidFill>
                <a:effectLst/>
              </a:rPr>
              <a:t>Work</a:t>
            </a:r>
            <a:r>
              <a:rPr lang="sv-SE" b="1" dirty="0">
                <a:solidFill>
                  <a:srgbClr val="FFFF00"/>
                </a:solidFill>
                <a:effectLst/>
              </a:rPr>
              <a:t> </a:t>
            </a:r>
            <a:r>
              <a:rPr lang="sv-SE" b="1" dirty="0">
                <a:solidFill>
                  <a:srgbClr val="FFFF00"/>
                </a:solidFill>
              </a:rPr>
              <a:t>:</a:t>
            </a:r>
          </a:p>
        </p:txBody>
      </p:sp>
      <p:sp>
        <p:nvSpPr>
          <p:cNvPr id="3" name="Platshållare för innehåll 2">
            <a:extLst>
              <a:ext uri="{FF2B5EF4-FFF2-40B4-BE49-F238E27FC236}">
                <a16:creationId xmlns:a16="http://schemas.microsoft.com/office/drawing/2014/main" id="{6E6A91C3-1763-744E-8A4B-A31D046F2964}"/>
              </a:ext>
            </a:extLst>
          </p:cNvPr>
          <p:cNvSpPr>
            <a:spLocks noGrp="1"/>
          </p:cNvSpPr>
          <p:nvPr>
            <p:ph idx="1"/>
          </p:nvPr>
        </p:nvSpPr>
        <p:spPr>
          <a:xfrm>
            <a:off x="424070" y="1603513"/>
            <a:ext cx="11158330" cy="4890052"/>
          </a:xfrm>
        </p:spPr>
        <p:txBody>
          <a:bodyPr/>
          <a:lstStyle/>
          <a:p>
            <a:r>
              <a:rPr lang="sv-SE" dirty="0">
                <a:effectLst/>
              </a:rPr>
              <a:t>Vi blandar nyinflyttad traditionell musik med de låtar som funnits i Västmanland i många generationer och blir i denna sättning till en helt unik mix av nyskapad tradition med världens alla hörn som hemland.</a:t>
            </a:r>
          </a:p>
          <a:p>
            <a:r>
              <a:rPr lang="sv-SE" dirty="0">
                <a:effectLst/>
              </a:rPr>
              <a:t>Följ med på en resa till bland annat Somalia, Burundi, Kurdistan och Indien allt filtrerat genom ett par Västmanländska glasögon. Möt ny musik, instrument och människor som förenas i vårt gemensamma språk MUSIKEN.</a:t>
            </a:r>
          </a:p>
          <a:p>
            <a:endParaRPr lang="sv-SE" dirty="0"/>
          </a:p>
        </p:txBody>
      </p:sp>
    </p:spTree>
    <p:extLst>
      <p:ext uri="{BB962C8B-B14F-4D97-AF65-F5344CB8AC3E}">
        <p14:creationId xmlns:p14="http://schemas.microsoft.com/office/powerpoint/2010/main" val="254615429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18921B-0247-5240-92B0-52DC5C1CB420}"/>
              </a:ext>
            </a:extLst>
          </p:cNvPr>
          <p:cNvSpPr>
            <a:spLocks noGrp="1"/>
          </p:cNvSpPr>
          <p:nvPr>
            <p:ph type="title"/>
          </p:nvPr>
        </p:nvSpPr>
        <p:spPr/>
        <p:txBody>
          <a:bodyPr/>
          <a:lstStyle/>
          <a:p>
            <a:pPr algn="ctr"/>
            <a:r>
              <a:rPr lang="sv-SE" b="1" dirty="0">
                <a:solidFill>
                  <a:srgbClr val="FFFF00"/>
                </a:solidFill>
                <a:effectLst/>
              </a:rPr>
              <a:t>Målen 2015-2018 Var följande:</a:t>
            </a:r>
            <a:br>
              <a:rPr lang="sv-SE" dirty="0">
                <a:effectLst/>
              </a:rPr>
            </a:br>
            <a:endParaRPr lang="sv-SE" dirty="0"/>
          </a:p>
        </p:txBody>
      </p:sp>
      <p:sp>
        <p:nvSpPr>
          <p:cNvPr id="3" name="Platshållare för innehåll 2">
            <a:extLst>
              <a:ext uri="{FF2B5EF4-FFF2-40B4-BE49-F238E27FC236}">
                <a16:creationId xmlns:a16="http://schemas.microsoft.com/office/drawing/2014/main" id="{A1CADCE0-4759-5346-A5D1-333288F7F317}"/>
              </a:ext>
            </a:extLst>
          </p:cNvPr>
          <p:cNvSpPr>
            <a:spLocks noGrp="1"/>
          </p:cNvSpPr>
          <p:nvPr>
            <p:ph idx="1"/>
          </p:nvPr>
        </p:nvSpPr>
        <p:spPr/>
        <p:txBody>
          <a:bodyPr>
            <a:normAutofit lnSpcReduction="10000"/>
          </a:bodyPr>
          <a:lstStyle/>
          <a:p>
            <a:pPr marL="0" indent="0">
              <a:buNone/>
            </a:pPr>
            <a:endParaRPr lang="sv-SE" dirty="0">
              <a:effectLst/>
            </a:endParaRPr>
          </a:p>
          <a:p>
            <a:r>
              <a:rPr lang="sv-SE" b="1" dirty="0">
                <a:effectLst/>
              </a:rPr>
              <a:t>a,</a:t>
            </a:r>
            <a:r>
              <a:rPr lang="sv-SE" dirty="0">
                <a:effectLst/>
              </a:rPr>
              <a:t> Att </a:t>
            </a:r>
            <a:r>
              <a:rPr lang="sv-SE" b="1" dirty="0">
                <a:effectLst/>
              </a:rPr>
              <a:t>öka samverkan mellan kulturskolorna </a:t>
            </a:r>
            <a:r>
              <a:rPr lang="sv-SE" dirty="0">
                <a:effectLst/>
              </a:rPr>
              <a:t>för att bättre uppfylla brukarnas krav och förväntningar.</a:t>
            </a:r>
          </a:p>
          <a:p>
            <a:r>
              <a:rPr lang="sv-SE" b="1" dirty="0">
                <a:effectLst/>
              </a:rPr>
              <a:t>b,</a:t>
            </a:r>
            <a:r>
              <a:rPr lang="sv-SE" dirty="0">
                <a:effectLst/>
              </a:rPr>
              <a:t> Att </a:t>
            </a:r>
            <a:r>
              <a:rPr lang="sv-SE" b="1" dirty="0">
                <a:effectLst/>
              </a:rPr>
              <a:t>gemensamt stärka </a:t>
            </a:r>
            <a:r>
              <a:rPr lang="sv-SE" dirty="0">
                <a:effectLst/>
              </a:rPr>
              <a:t>bland annat bild, dans, teater, drama, foto, film, litteratur, berättande och musik som uttrycksformer för barn och unga.</a:t>
            </a:r>
          </a:p>
          <a:p>
            <a:r>
              <a:rPr lang="sv-SE" b="1" dirty="0">
                <a:effectLst/>
              </a:rPr>
              <a:t>c,</a:t>
            </a:r>
            <a:r>
              <a:rPr lang="sv-SE" dirty="0">
                <a:effectLst/>
              </a:rPr>
              <a:t> Att verka för att kulturskolorna i regionen </a:t>
            </a:r>
            <a:r>
              <a:rPr lang="sv-SE" b="1" dirty="0">
                <a:effectLst/>
              </a:rPr>
              <a:t>behåller och stärker kompetensen hos lärare och övrig personal</a:t>
            </a:r>
            <a:r>
              <a:rPr lang="sv-SE" dirty="0">
                <a:effectLst/>
              </a:rPr>
              <a:t>.</a:t>
            </a:r>
          </a:p>
          <a:p>
            <a:r>
              <a:rPr lang="sv-SE" b="1" dirty="0">
                <a:effectLst/>
              </a:rPr>
              <a:t>d,</a:t>
            </a:r>
            <a:r>
              <a:rPr lang="sv-SE" dirty="0">
                <a:effectLst/>
              </a:rPr>
              <a:t> Att lyfta fram </a:t>
            </a:r>
            <a:r>
              <a:rPr lang="sv-SE" b="1" dirty="0">
                <a:effectLst/>
              </a:rPr>
              <a:t>kulturskolornas roll i det demokratiska samhällsbygget</a:t>
            </a:r>
            <a:r>
              <a:rPr lang="sv-SE" dirty="0">
                <a:effectLst/>
              </a:rPr>
              <a:t>.</a:t>
            </a:r>
          </a:p>
          <a:p>
            <a:endParaRPr lang="sv-SE" dirty="0"/>
          </a:p>
        </p:txBody>
      </p:sp>
      <p:pic>
        <p:nvPicPr>
          <p:cNvPr id="5" name="Bildobjekt 4">
            <a:extLst>
              <a:ext uri="{FF2B5EF4-FFF2-40B4-BE49-F238E27FC236}">
                <a16:creationId xmlns:a16="http://schemas.microsoft.com/office/drawing/2014/main" id="{FCCC2BC5-D6CF-8541-B460-3115A3B99A09}"/>
              </a:ext>
            </a:extLst>
          </p:cNvPr>
          <p:cNvPicPr>
            <a:picLocks noChangeAspect="1"/>
          </p:cNvPicPr>
          <p:nvPr/>
        </p:nvPicPr>
        <p:blipFill>
          <a:blip r:embed="rId2"/>
          <a:stretch>
            <a:fillRect/>
          </a:stretch>
        </p:blipFill>
        <p:spPr>
          <a:xfrm>
            <a:off x="9109586" y="481576"/>
            <a:ext cx="3115271" cy="2304000"/>
          </a:xfrm>
          <a:prstGeom prst="rect">
            <a:avLst/>
          </a:prstGeom>
        </p:spPr>
      </p:pic>
    </p:spTree>
    <p:extLst>
      <p:ext uri="{BB962C8B-B14F-4D97-AF65-F5344CB8AC3E}">
        <p14:creationId xmlns:p14="http://schemas.microsoft.com/office/powerpoint/2010/main" val="689136344"/>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AD619E-ED83-FD48-BFCA-CD8BE79422EE}"/>
              </a:ext>
            </a:extLst>
          </p:cNvPr>
          <p:cNvSpPr>
            <a:spLocks noGrp="1"/>
          </p:cNvSpPr>
          <p:nvPr>
            <p:ph type="title"/>
          </p:nvPr>
        </p:nvSpPr>
        <p:spPr>
          <a:xfrm>
            <a:off x="1141414" y="80010"/>
            <a:ext cx="9905999" cy="1965960"/>
          </a:xfrm>
        </p:spPr>
        <p:txBody>
          <a:bodyPr/>
          <a:lstStyle/>
          <a:p>
            <a:r>
              <a:rPr lang="sv-SE" b="1" dirty="0">
                <a:solidFill>
                  <a:srgbClr val="FFFF00"/>
                </a:solidFill>
              </a:rPr>
              <a:t>Vi fick förlängt med 4 år!</a:t>
            </a:r>
            <a:br>
              <a:rPr lang="sv-SE" b="1" dirty="0">
                <a:solidFill>
                  <a:srgbClr val="FFFF00"/>
                </a:solidFill>
              </a:rPr>
            </a:br>
            <a:r>
              <a:rPr lang="sv-SE" b="1" dirty="0">
                <a:solidFill>
                  <a:srgbClr val="FFFF00"/>
                </a:solidFill>
              </a:rPr>
              <a:t>Ny regional kulturplan 2019-2022:</a:t>
            </a:r>
            <a:br>
              <a:rPr lang="sv-SE" b="1" dirty="0">
                <a:solidFill>
                  <a:srgbClr val="FFFF00"/>
                </a:solidFill>
              </a:rPr>
            </a:br>
            <a:r>
              <a:rPr lang="sv-SE" b="1" dirty="0">
                <a:solidFill>
                  <a:srgbClr val="FFFF00"/>
                </a:solidFill>
              </a:rPr>
              <a:t>Regional Kulturskola i Västmanland</a:t>
            </a:r>
          </a:p>
        </p:txBody>
      </p:sp>
      <p:sp>
        <p:nvSpPr>
          <p:cNvPr id="3" name="Platshållare för innehåll 2">
            <a:extLst>
              <a:ext uri="{FF2B5EF4-FFF2-40B4-BE49-F238E27FC236}">
                <a16:creationId xmlns:a16="http://schemas.microsoft.com/office/drawing/2014/main" id="{C38E2112-2188-BB4A-8154-C160865F3DD1}"/>
              </a:ext>
            </a:extLst>
          </p:cNvPr>
          <p:cNvSpPr>
            <a:spLocks noGrp="1"/>
          </p:cNvSpPr>
          <p:nvPr>
            <p:ph idx="1"/>
          </p:nvPr>
        </p:nvSpPr>
        <p:spPr>
          <a:xfrm>
            <a:off x="506627" y="2261287"/>
            <a:ext cx="11071653" cy="4399006"/>
          </a:xfrm>
        </p:spPr>
        <p:txBody>
          <a:bodyPr>
            <a:normAutofit/>
          </a:bodyPr>
          <a:lstStyle/>
          <a:p>
            <a:r>
              <a:rPr lang="sv-SE" dirty="0">
                <a:effectLst/>
              </a:rPr>
              <a:t>I </a:t>
            </a:r>
            <a:r>
              <a:rPr lang="sv-SE" dirty="0" err="1">
                <a:effectLst/>
              </a:rPr>
              <a:t>kulturskoleutredningen</a:t>
            </a:r>
            <a:r>
              <a:rPr lang="sv-SE" dirty="0">
                <a:effectLst/>
              </a:rPr>
              <a:t> SOU 2016:69 konstaterades att </a:t>
            </a:r>
            <a:r>
              <a:rPr lang="sv-SE" dirty="0" err="1">
                <a:effectLst/>
              </a:rPr>
              <a:t>Kulturskolesektorn</a:t>
            </a:r>
            <a:r>
              <a:rPr lang="sv-SE" dirty="0">
                <a:effectLst/>
              </a:rPr>
              <a:t> har behov av en </a:t>
            </a:r>
            <a:r>
              <a:rPr lang="sv-SE" b="1" dirty="0">
                <a:solidFill>
                  <a:srgbClr val="FF0000"/>
                </a:solidFill>
                <a:effectLst/>
              </a:rPr>
              <a:t>stödjande infrastruktur </a:t>
            </a:r>
            <a:r>
              <a:rPr lang="sv-SE" dirty="0">
                <a:effectLst/>
              </a:rPr>
              <a:t>för att kunna vidareutveckla sin verksamhet.</a:t>
            </a:r>
          </a:p>
          <a:p>
            <a:r>
              <a:rPr lang="sv-SE" dirty="0">
                <a:effectLst/>
              </a:rPr>
              <a:t> Detta har resulterat i att kulturrådet fått i uppdrag att skapa ett </a:t>
            </a:r>
            <a:r>
              <a:rPr lang="sv-SE" b="1" dirty="0" err="1">
                <a:solidFill>
                  <a:srgbClr val="FF0000"/>
                </a:solidFill>
                <a:effectLst/>
              </a:rPr>
              <a:t>Kulturskolecentrum</a:t>
            </a:r>
            <a:r>
              <a:rPr lang="sv-SE" b="1" dirty="0">
                <a:solidFill>
                  <a:srgbClr val="FF0000"/>
                </a:solidFill>
                <a:effectLst/>
              </a:rPr>
              <a:t> på nationell nivå. </a:t>
            </a:r>
          </a:p>
          <a:p>
            <a:r>
              <a:rPr lang="sv-SE" dirty="0">
                <a:effectLst/>
              </a:rPr>
              <a:t>I utredningen konstaterades också att en </a:t>
            </a:r>
            <a:r>
              <a:rPr lang="sv-SE" b="1" dirty="0">
                <a:solidFill>
                  <a:srgbClr val="FF0000"/>
                </a:solidFill>
                <a:effectLst/>
              </a:rPr>
              <a:t>motsvarande samordning på regional nivå vore önskvärd</a:t>
            </a:r>
            <a:r>
              <a:rPr lang="sv-SE" dirty="0">
                <a:effectLst/>
              </a:rPr>
              <a:t>. Vi har genom arbetet med regional kulturskola skapat en sådan infrastruktur och under de fyra år som gått byggt upp fungerande nätverk och samverkansarenor.</a:t>
            </a:r>
          </a:p>
          <a:p>
            <a:r>
              <a:rPr lang="sv-SE" dirty="0">
                <a:effectLst/>
              </a:rPr>
              <a:t>Vi önskar därför fortsätta att utveckla och fördjupa arbetet inom Regional kulturskola Västmanland. </a:t>
            </a:r>
            <a:r>
              <a:rPr lang="sv-SE" dirty="0">
                <a:solidFill>
                  <a:srgbClr val="FF0000"/>
                </a:solidFill>
                <a:effectLst/>
              </a:rPr>
              <a:t>Ett väl utvecklat samarbete inom länet är en viktig förstärkning på regional nivå för den kommunala lokala musik- och kulturskolan</a:t>
            </a:r>
            <a:r>
              <a:rPr lang="sv-SE" dirty="0">
                <a:effectLst/>
              </a:rPr>
              <a:t>.</a:t>
            </a:r>
          </a:p>
          <a:p>
            <a:endParaRPr lang="sv-SE" dirty="0"/>
          </a:p>
        </p:txBody>
      </p:sp>
    </p:spTree>
    <p:extLst>
      <p:ext uri="{BB962C8B-B14F-4D97-AF65-F5344CB8AC3E}">
        <p14:creationId xmlns:p14="http://schemas.microsoft.com/office/powerpoint/2010/main" val="271446947"/>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4DE866E-2A5F-C642-9077-AE415935469A}"/>
              </a:ext>
            </a:extLst>
          </p:cNvPr>
          <p:cNvSpPr>
            <a:spLocks noGrp="1"/>
          </p:cNvSpPr>
          <p:nvPr>
            <p:ph type="title"/>
          </p:nvPr>
        </p:nvSpPr>
        <p:spPr>
          <a:xfrm>
            <a:off x="1141414" y="92766"/>
            <a:ext cx="9905999" cy="1099932"/>
          </a:xfrm>
        </p:spPr>
        <p:txBody>
          <a:bodyPr/>
          <a:lstStyle/>
          <a:p>
            <a:r>
              <a:rPr lang="sv-SE" b="1" dirty="0">
                <a:solidFill>
                  <a:srgbClr val="FFFF00"/>
                </a:solidFill>
              </a:rPr>
              <a:t>Verksamhet </a:t>
            </a:r>
            <a:r>
              <a:rPr lang="sv-SE" b="1" dirty="0" err="1">
                <a:solidFill>
                  <a:srgbClr val="FFFF00"/>
                </a:solidFill>
              </a:rPr>
              <a:t>Vt</a:t>
            </a:r>
            <a:r>
              <a:rPr lang="sv-SE" b="1" dirty="0">
                <a:solidFill>
                  <a:srgbClr val="FFFF00"/>
                </a:solidFill>
              </a:rPr>
              <a:t> 2019:</a:t>
            </a:r>
          </a:p>
        </p:txBody>
      </p:sp>
      <p:sp>
        <p:nvSpPr>
          <p:cNvPr id="3" name="Platshållare för innehåll 2">
            <a:extLst>
              <a:ext uri="{FF2B5EF4-FFF2-40B4-BE49-F238E27FC236}">
                <a16:creationId xmlns:a16="http://schemas.microsoft.com/office/drawing/2014/main" id="{30C06CFE-7F5A-5F4C-8C87-0601F3F21A94}"/>
              </a:ext>
            </a:extLst>
          </p:cNvPr>
          <p:cNvSpPr>
            <a:spLocks noGrp="1"/>
          </p:cNvSpPr>
          <p:nvPr>
            <p:ph idx="1"/>
          </p:nvPr>
        </p:nvSpPr>
        <p:spPr>
          <a:xfrm>
            <a:off x="1141414" y="1192697"/>
            <a:ext cx="9905999" cy="5433390"/>
          </a:xfrm>
        </p:spPr>
        <p:txBody>
          <a:bodyPr>
            <a:normAutofit/>
          </a:bodyPr>
          <a:lstStyle/>
          <a:p>
            <a:r>
              <a:rPr lang="sv-SE" b="1" dirty="0"/>
              <a:t>Länsstudiedag</a:t>
            </a:r>
            <a:r>
              <a:rPr lang="sv-SE" dirty="0"/>
              <a:t> 7 jan-19 i Köpings Kulturskola för länets 150 </a:t>
            </a:r>
            <a:r>
              <a:rPr lang="sv-SE" dirty="0" err="1"/>
              <a:t>kulturskolelärare</a:t>
            </a:r>
            <a:r>
              <a:rPr lang="sv-SE" dirty="0"/>
              <a:t>. Tema: Det regionala </a:t>
            </a:r>
            <a:r>
              <a:rPr lang="sv-SE" dirty="0" err="1"/>
              <a:t>länsprojektet</a:t>
            </a:r>
            <a:r>
              <a:rPr lang="sv-SE" dirty="0"/>
              <a:t>.</a:t>
            </a:r>
          </a:p>
          <a:p>
            <a:r>
              <a:rPr lang="sv-SE" dirty="0"/>
              <a:t>Upprepad konsert med </a:t>
            </a:r>
            <a:r>
              <a:rPr lang="sv-SE" b="1" dirty="0"/>
              <a:t>Västmanlands Ungdomssymfoniker </a:t>
            </a:r>
            <a:r>
              <a:rPr lang="sv-SE" dirty="0"/>
              <a:t>i Köping: </a:t>
            </a:r>
            <a:r>
              <a:rPr lang="sv-SE" dirty="0">
                <a:effectLst/>
              </a:rPr>
              <a:t>Konsert i Ullviskolans aula, lördag 2 februari . Dirigent: Benny </a:t>
            </a:r>
            <a:r>
              <a:rPr lang="sv-SE" dirty="0" err="1">
                <a:effectLst/>
              </a:rPr>
              <a:t>Bentlöv</a:t>
            </a:r>
            <a:r>
              <a:rPr lang="sv-SE" dirty="0">
                <a:effectLst/>
              </a:rPr>
              <a:t>. Producent: Kella </a:t>
            </a:r>
            <a:r>
              <a:rPr lang="sv-SE" dirty="0" err="1">
                <a:effectLst/>
              </a:rPr>
              <a:t>Næslund</a:t>
            </a:r>
            <a:r>
              <a:rPr lang="sv-SE" dirty="0">
                <a:effectLst/>
              </a:rPr>
              <a:t>.</a:t>
            </a:r>
            <a:r>
              <a:rPr lang="sv-SE" dirty="0"/>
              <a:t>.</a:t>
            </a:r>
          </a:p>
          <a:p>
            <a:r>
              <a:rPr lang="sv-SE" dirty="0" err="1"/>
              <a:t>Länsprojektet</a:t>
            </a:r>
            <a:r>
              <a:rPr lang="sv-SE" dirty="0"/>
              <a:t> </a:t>
            </a:r>
            <a:r>
              <a:rPr lang="sv-SE" b="1" dirty="0"/>
              <a:t>”Tillsammans i nöd och lust” </a:t>
            </a:r>
            <a:r>
              <a:rPr lang="sv-SE" dirty="0"/>
              <a:t>i Bombardier Arena, </a:t>
            </a:r>
            <a:r>
              <a:rPr lang="sv-SE" dirty="0" err="1"/>
              <a:t>västerås</a:t>
            </a:r>
            <a:r>
              <a:rPr lang="sv-SE" dirty="0"/>
              <a:t>:</a:t>
            </a:r>
          </a:p>
          <a:p>
            <a:r>
              <a:rPr lang="sv-SE" dirty="0">
                <a:effectLst/>
              </a:rPr>
              <a:t>Fredag 26 april, Bombardier Arena, Västerås: Bygge av scener, ljud, ljus. Soundcheck på kvällen.</a:t>
            </a:r>
          </a:p>
          <a:p>
            <a:r>
              <a:rPr lang="sv-SE" dirty="0" err="1">
                <a:effectLst/>
              </a:rPr>
              <a:t>Lördag</a:t>
            </a:r>
            <a:r>
              <a:rPr lang="sv-SE" dirty="0">
                <a:effectLst/>
              </a:rPr>
              <a:t> 27 april, Bombardier Arena, Västerås: Rep hela dagen och kvällen.</a:t>
            </a:r>
          </a:p>
          <a:p>
            <a:r>
              <a:rPr lang="sv-SE" dirty="0" err="1">
                <a:effectLst/>
              </a:rPr>
              <a:t>Söndag</a:t>
            </a:r>
            <a:r>
              <a:rPr lang="sv-SE" dirty="0">
                <a:effectLst/>
              </a:rPr>
              <a:t> 28 april, Bombardiers Arena, Västerås: </a:t>
            </a:r>
            <a:r>
              <a:rPr lang="sv-SE" dirty="0" err="1">
                <a:effectLst/>
              </a:rPr>
              <a:t>Föreställning</a:t>
            </a:r>
            <a:r>
              <a:rPr lang="sv-SE" dirty="0">
                <a:effectLst/>
              </a:rPr>
              <a:t> </a:t>
            </a:r>
            <a:r>
              <a:rPr lang="sv-SE" dirty="0" err="1">
                <a:effectLst/>
              </a:rPr>
              <a:t>kl</a:t>
            </a:r>
            <a:r>
              <a:rPr lang="sv-SE" dirty="0">
                <a:effectLst/>
              </a:rPr>
              <a:t> 16.00. Publik: 1870 platser. Föreställningslängd: 2 x 45 min.</a:t>
            </a:r>
          </a:p>
          <a:p>
            <a:r>
              <a:rPr lang="sv-SE" dirty="0"/>
              <a:t>Månatliga Rep och konserter med </a:t>
            </a:r>
            <a:r>
              <a:rPr lang="sv-SE" b="1" dirty="0"/>
              <a:t>Länsvärldsorkestern </a:t>
            </a:r>
            <a:r>
              <a:rPr lang="sv-SE" b="1" dirty="0" err="1"/>
              <a:t>Work</a:t>
            </a:r>
            <a:r>
              <a:rPr lang="sv-SE" dirty="0"/>
              <a:t>.</a:t>
            </a:r>
          </a:p>
        </p:txBody>
      </p:sp>
    </p:spTree>
    <p:extLst>
      <p:ext uri="{BB962C8B-B14F-4D97-AF65-F5344CB8AC3E}">
        <p14:creationId xmlns:p14="http://schemas.microsoft.com/office/powerpoint/2010/main" val="825981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DAA304DB-C3AF-944C-B5A4-05AA4AD0577F}"/>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7952886" y="889000"/>
            <a:ext cx="3797351" cy="5328000"/>
          </a:xfrm>
        </p:spPr>
      </p:pic>
      <p:sp>
        <p:nvSpPr>
          <p:cNvPr id="6" name="textruta 5">
            <a:extLst>
              <a:ext uri="{FF2B5EF4-FFF2-40B4-BE49-F238E27FC236}">
                <a16:creationId xmlns:a16="http://schemas.microsoft.com/office/drawing/2014/main" id="{EC99D050-2BE2-484D-9270-C44DAD4C3EFC}"/>
              </a:ext>
            </a:extLst>
          </p:cNvPr>
          <p:cNvSpPr txBox="1"/>
          <p:nvPr/>
        </p:nvSpPr>
        <p:spPr>
          <a:xfrm>
            <a:off x="152400" y="596900"/>
            <a:ext cx="7581900" cy="5447645"/>
          </a:xfrm>
          <a:prstGeom prst="rect">
            <a:avLst/>
          </a:prstGeom>
          <a:noFill/>
        </p:spPr>
        <p:txBody>
          <a:bodyPr wrap="square" rtlCol="0">
            <a:spAutoFit/>
          </a:bodyPr>
          <a:lstStyle/>
          <a:p>
            <a:r>
              <a:rPr lang="sv-SE" sz="1200" b="1" dirty="0">
                <a:solidFill>
                  <a:srgbClr val="FFFF00"/>
                </a:solidFill>
              </a:rPr>
              <a:t>Magiska möten uppstår och 500 entusiastiska hjärtan slår takten i vår spännande show!</a:t>
            </a:r>
            <a:endParaRPr lang="sv-SE" sz="1200" dirty="0">
              <a:solidFill>
                <a:srgbClr val="FFFF00"/>
              </a:solidFill>
            </a:endParaRPr>
          </a:p>
          <a:p>
            <a:r>
              <a:rPr lang="sv-SE" sz="1200" b="1" dirty="0"/>
              <a:t> </a:t>
            </a:r>
            <a:endParaRPr lang="sv-SE" sz="1200" dirty="0"/>
          </a:p>
          <a:p>
            <a:r>
              <a:rPr lang="sv-SE" sz="1200" b="1" dirty="0">
                <a:solidFill>
                  <a:srgbClr val="FFFF00"/>
                </a:solidFill>
              </a:rPr>
              <a:t>TILLSAMMANS I NÖD OCH LUST</a:t>
            </a:r>
            <a:endParaRPr lang="sv-SE" sz="1200" dirty="0">
              <a:solidFill>
                <a:srgbClr val="FFFF00"/>
              </a:solidFill>
            </a:endParaRPr>
          </a:p>
          <a:p>
            <a:r>
              <a:rPr lang="sv-SE" sz="1200" b="1" dirty="0"/>
              <a:t> </a:t>
            </a:r>
            <a:endParaRPr lang="sv-SE" sz="1200" dirty="0"/>
          </a:p>
          <a:p>
            <a:r>
              <a:rPr lang="sv-SE" sz="1200" dirty="0"/>
              <a:t>Det magiska mötet uppstår på Bombardier Arena 28 april 2019! Musik, dans, teater, film, konst, toner, rörelser och publiken – Allt blir till ett. Västmanlands alla kultur- och musikskolor samlade till ett – En gemensam Regional Kulturskola. Hjärtan slår rytmen och allt förenas  – TILLSAMMANS I NÖD OCH LUST!</a:t>
            </a:r>
          </a:p>
          <a:p>
            <a:r>
              <a:rPr lang="sv-SE" sz="1200" dirty="0"/>
              <a:t> </a:t>
            </a:r>
          </a:p>
          <a:p>
            <a:r>
              <a:rPr lang="sv-SE" sz="1200" dirty="0"/>
              <a:t>Missa inte denna manifestation där ca 600 elever och 80 lärare från Regional Kulturskola i Västmanland står på fyra scener i Bombardier Arena! Konstformerna suddas ut och bjuder på en gränsöverskridande gemensam helhet. Upplev något spännande och unikt som faktiskt aldrig gjorts av kulturskolor i Sverige tidigare.  VARMT VÄLKOMMEN!</a:t>
            </a:r>
          </a:p>
          <a:p>
            <a:r>
              <a:rPr lang="sv-SE" sz="1200" dirty="0"/>
              <a:t> </a:t>
            </a:r>
          </a:p>
          <a:p>
            <a:r>
              <a:rPr lang="sv-SE" sz="1200" dirty="0"/>
              <a:t>Produktion: Regional Kulturskola i Västmanland, länets alla kultur- och musikskolor med stöd av Region Västmanland. Regissör: Catharina Backteman Bernes, och Carolina Remstam, producent: Kella Naeslund, länets kultur- och musikskolor med dess lärare.</a:t>
            </a:r>
          </a:p>
          <a:p>
            <a:r>
              <a:rPr lang="sv-SE" sz="1200" dirty="0"/>
              <a:t> </a:t>
            </a:r>
          </a:p>
          <a:p>
            <a:r>
              <a:rPr lang="sv-SE" sz="1200" b="1" dirty="0"/>
              <a:t>När:</a:t>
            </a:r>
            <a:r>
              <a:rPr lang="sv-SE" sz="1200" dirty="0"/>
              <a:t> Söndag 28 april 2019 </a:t>
            </a:r>
            <a:r>
              <a:rPr lang="sv-SE" sz="1200" dirty="0" err="1"/>
              <a:t>kl</a:t>
            </a:r>
            <a:r>
              <a:rPr lang="sv-SE" sz="1200" dirty="0"/>
              <a:t> 16.00. Spellängd: 2 x 45 min med paus 30 min.</a:t>
            </a:r>
          </a:p>
          <a:p>
            <a:r>
              <a:rPr lang="sv-SE" sz="1200" dirty="0"/>
              <a:t> </a:t>
            </a:r>
          </a:p>
          <a:p>
            <a:r>
              <a:rPr lang="sv-SE" sz="1200" b="1" dirty="0"/>
              <a:t>Var:</a:t>
            </a:r>
            <a:r>
              <a:rPr lang="sv-SE" sz="1200" dirty="0"/>
              <a:t> Bombardier Arena, Västerås.</a:t>
            </a:r>
          </a:p>
          <a:p>
            <a:r>
              <a:rPr lang="sv-SE" sz="1200" dirty="0"/>
              <a:t> </a:t>
            </a:r>
          </a:p>
          <a:p>
            <a:r>
              <a:rPr lang="sv-SE" sz="1200" b="1" dirty="0"/>
              <a:t>Förköp:</a:t>
            </a:r>
            <a:r>
              <a:rPr lang="sv-SE" sz="1200" dirty="0"/>
              <a:t> Biljetter genom </a:t>
            </a:r>
            <a:r>
              <a:rPr lang="sv-SE" sz="1200" dirty="0" err="1"/>
              <a:t>Ticketmaster</a:t>
            </a:r>
            <a:r>
              <a:rPr lang="sv-SE" sz="1200" dirty="0"/>
              <a:t>: vuxna 160 kr inklusive serviceavgift, barn 80 kr inklusive serviceavgift. </a:t>
            </a:r>
            <a:r>
              <a:rPr lang="sv-SE" sz="1200" dirty="0" err="1"/>
              <a:t>Ev</a:t>
            </a:r>
            <a:r>
              <a:rPr lang="sv-SE" sz="1200" dirty="0"/>
              <a:t> överblivna biljetter säljes en timme före föreställningen i Bombardier Arena.</a:t>
            </a:r>
          </a:p>
          <a:p>
            <a:r>
              <a:rPr lang="sv-SE" sz="1200" dirty="0"/>
              <a:t> </a:t>
            </a:r>
          </a:p>
          <a:p>
            <a:r>
              <a:rPr lang="sv-SE" sz="1200" dirty="0"/>
              <a:t>För mer information kontakta producent Kella Næslund</a:t>
            </a:r>
          </a:p>
          <a:p>
            <a:r>
              <a:rPr lang="sv-SE" sz="1200" dirty="0"/>
              <a:t>Mobil: 073-70 70 106</a:t>
            </a:r>
          </a:p>
          <a:p>
            <a:r>
              <a:rPr lang="sv-SE" sz="1200" dirty="0"/>
              <a:t>Mejl: </a:t>
            </a:r>
            <a:r>
              <a:rPr lang="sv-SE" sz="1200" dirty="0" err="1"/>
              <a:t>kella.naeslund@vasteras.se</a:t>
            </a:r>
            <a:endParaRPr lang="sv-SE" sz="1200" dirty="0"/>
          </a:p>
        </p:txBody>
      </p:sp>
    </p:spTree>
    <p:extLst>
      <p:ext uri="{BB962C8B-B14F-4D97-AF65-F5344CB8AC3E}">
        <p14:creationId xmlns:p14="http://schemas.microsoft.com/office/powerpoint/2010/main" val="496839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E6CF5F2B-E937-F24B-BE62-473F3DEEABAE}"/>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357723" y="3709100"/>
            <a:ext cx="6741288" cy="3060000"/>
          </a:xfrm>
        </p:spPr>
      </p:pic>
      <p:pic>
        <p:nvPicPr>
          <p:cNvPr id="9" name="Bildobjekt 8">
            <a:extLst>
              <a:ext uri="{FF2B5EF4-FFF2-40B4-BE49-F238E27FC236}">
                <a16:creationId xmlns:a16="http://schemas.microsoft.com/office/drawing/2014/main" id="{80F69129-2211-C94A-8CB3-AD14593CA4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1889" y="217100"/>
            <a:ext cx="5357723" cy="3492000"/>
          </a:xfrm>
          <a:prstGeom prst="rect">
            <a:avLst/>
          </a:prstGeom>
        </p:spPr>
      </p:pic>
    </p:spTree>
    <p:extLst>
      <p:ext uri="{BB962C8B-B14F-4D97-AF65-F5344CB8AC3E}">
        <p14:creationId xmlns:p14="http://schemas.microsoft.com/office/powerpoint/2010/main" val="385076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9829490A-609A-504F-BEE0-EF922E0BAAC9}"/>
              </a:ext>
            </a:extLst>
          </p:cNvPr>
          <p:cNvPicPr>
            <a:picLocks noGrp="1" noChangeAspect="1"/>
          </p:cNvPicPr>
          <p:nvPr>
            <p:ph idx="1"/>
          </p:nvPr>
        </p:nvPicPr>
        <p:blipFill>
          <a:blip r:embed="rId2"/>
          <a:stretch>
            <a:fillRect/>
          </a:stretch>
        </p:blipFill>
        <p:spPr>
          <a:xfrm rot="5400000">
            <a:off x="3080062" y="-837000"/>
            <a:ext cx="6031876" cy="8532000"/>
          </a:xfrm>
        </p:spPr>
      </p:pic>
    </p:spTree>
    <p:extLst>
      <p:ext uri="{BB962C8B-B14F-4D97-AF65-F5344CB8AC3E}">
        <p14:creationId xmlns:p14="http://schemas.microsoft.com/office/powerpoint/2010/main" val="5541227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752523-504A-8B4C-A26E-0671C25CC2F8}"/>
              </a:ext>
            </a:extLst>
          </p:cNvPr>
          <p:cNvSpPr>
            <a:spLocks noGrp="1"/>
          </p:cNvSpPr>
          <p:nvPr>
            <p:ph type="title"/>
          </p:nvPr>
        </p:nvSpPr>
        <p:spPr>
          <a:xfrm>
            <a:off x="8876771" y="5078640"/>
            <a:ext cx="2652110" cy="1872049"/>
          </a:xfrm>
        </p:spPr>
        <p:txBody>
          <a:bodyPr>
            <a:normAutofit/>
          </a:bodyPr>
          <a:lstStyle/>
          <a:p>
            <a:pPr algn="ctr"/>
            <a:r>
              <a:rPr lang="sv-SE" sz="6600" dirty="0">
                <a:solidFill>
                  <a:srgbClr val="FFFF00"/>
                </a:solidFill>
              </a:rPr>
              <a:t>SLUT!</a:t>
            </a:r>
          </a:p>
        </p:txBody>
      </p:sp>
      <p:sp>
        <p:nvSpPr>
          <p:cNvPr id="3" name="Platshållare för innehåll 2">
            <a:extLst>
              <a:ext uri="{FF2B5EF4-FFF2-40B4-BE49-F238E27FC236}">
                <a16:creationId xmlns:a16="http://schemas.microsoft.com/office/drawing/2014/main" id="{4AFEF1EE-AAD4-3F49-AF6A-E2FD00A5F793}"/>
              </a:ext>
            </a:extLst>
          </p:cNvPr>
          <p:cNvSpPr>
            <a:spLocks noGrp="1"/>
          </p:cNvSpPr>
          <p:nvPr>
            <p:ph idx="1"/>
          </p:nvPr>
        </p:nvSpPr>
        <p:spPr>
          <a:xfrm>
            <a:off x="1462696" y="3486273"/>
            <a:ext cx="7014045" cy="3179570"/>
          </a:xfrm>
        </p:spPr>
        <p:txBody>
          <a:bodyPr/>
          <a:lstStyle/>
          <a:p>
            <a:r>
              <a:rPr lang="sv-SE" dirty="0"/>
              <a:t>Kella </a:t>
            </a:r>
            <a:r>
              <a:rPr lang="sv-SE" dirty="0" err="1"/>
              <a:t>Næslund</a:t>
            </a:r>
            <a:endParaRPr lang="sv-SE" dirty="0"/>
          </a:p>
          <a:p>
            <a:r>
              <a:rPr lang="sv-SE" dirty="0"/>
              <a:t>Utvecklingsledare Regional Kulturskola i Västmanland</a:t>
            </a:r>
          </a:p>
          <a:p>
            <a:r>
              <a:rPr lang="sv-SE" dirty="0">
                <a:hlinkClick r:id="rId2"/>
              </a:rPr>
              <a:t>Kella.naeslund@vasteras.se</a:t>
            </a:r>
            <a:endParaRPr lang="sv-SE" dirty="0"/>
          </a:p>
          <a:p>
            <a:r>
              <a:rPr lang="sv-SE" dirty="0"/>
              <a:t>073-70 70 106</a:t>
            </a:r>
          </a:p>
          <a:p>
            <a:r>
              <a:rPr lang="sv-SE" dirty="0" err="1"/>
              <a:t>https</a:t>
            </a:r>
            <a:r>
              <a:rPr lang="sv-SE" dirty="0"/>
              <a:t>://</a:t>
            </a:r>
            <a:r>
              <a:rPr lang="sv-SE" dirty="0" err="1"/>
              <a:t>regionalkulturskola.wordpress.com</a:t>
            </a:r>
            <a:endParaRPr lang="sv-SE" dirty="0"/>
          </a:p>
          <a:p>
            <a:r>
              <a:rPr lang="sv-SE" dirty="0"/>
              <a:t>Tag gärna ett visitkort för senare kontakt!</a:t>
            </a:r>
          </a:p>
        </p:txBody>
      </p:sp>
      <p:pic>
        <p:nvPicPr>
          <p:cNvPr id="5" name="Bildobjekt 4">
            <a:extLst>
              <a:ext uri="{FF2B5EF4-FFF2-40B4-BE49-F238E27FC236}">
                <a16:creationId xmlns:a16="http://schemas.microsoft.com/office/drawing/2014/main" id="{6E1DD510-776B-8F40-8386-E59689F597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7979440" y="1155450"/>
            <a:ext cx="4416000" cy="3312000"/>
          </a:xfrm>
          <a:prstGeom prst="rect">
            <a:avLst/>
          </a:prstGeom>
        </p:spPr>
      </p:pic>
      <p:pic>
        <p:nvPicPr>
          <p:cNvPr id="7" name="Bildobjekt 6">
            <a:extLst>
              <a:ext uri="{FF2B5EF4-FFF2-40B4-BE49-F238E27FC236}">
                <a16:creationId xmlns:a16="http://schemas.microsoft.com/office/drawing/2014/main" id="{3DA8A970-4B15-2342-A1A8-01B9DE34B0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43480" y="246273"/>
            <a:ext cx="5885775" cy="3240000"/>
          </a:xfrm>
          <a:prstGeom prst="rect">
            <a:avLst/>
          </a:prstGeom>
        </p:spPr>
      </p:pic>
    </p:spTree>
    <p:extLst>
      <p:ext uri="{BB962C8B-B14F-4D97-AF65-F5344CB8AC3E}">
        <p14:creationId xmlns:p14="http://schemas.microsoft.com/office/powerpoint/2010/main" val="187258427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618921B-0247-5240-92B0-52DC5C1CB420}"/>
              </a:ext>
            </a:extLst>
          </p:cNvPr>
          <p:cNvSpPr>
            <a:spLocks noGrp="1"/>
          </p:cNvSpPr>
          <p:nvPr>
            <p:ph type="title"/>
          </p:nvPr>
        </p:nvSpPr>
        <p:spPr/>
        <p:txBody>
          <a:bodyPr/>
          <a:lstStyle/>
          <a:p>
            <a:pPr algn="ctr"/>
            <a:r>
              <a:rPr lang="sv-SE" b="1" dirty="0">
                <a:solidFill>
                  <a:srgbClr val="FFFF00"/>
                </a:solidFill>
                <a:effectLst/>
              </a:rPr>
              <a:t>Målen 2019-2022 är följande:</a:t>
            </a:r>
            <a:br>
              <a:rPr lang="sv-SE" dirty="0">
                <a:effectLst/>
              </a:rPr>
            </a:br>
            <a:endParaRPr lang="sv-SE" dirty="0"/>
          </a:p>
        </p:txBody>
      </p:sp>
      <p:sp>
        <p:nvSpPr>
          <p:cNvPr id="3" name="Platshållare för innehåll 2">
            <a:extLst>
              <a:ext uri="{FF2B5EF4-FFF2-40B4-BE49-F238E27FC236}">
                <a16:creationId xmlns:a16="http://schemas.microsoft.com/office/drawing/2014/main" id="{A1CADCE0-4759-5346-A5D1-333288F7F317}"/>
              </a:ext>
            </a:extLst>
          </p:cNvPr>
          <p:cNvSpPr>
            <a:spLocks noGrp="1"/>
          </p:cNvSpPr>
          <p:nvPr>
            <p:ph idx="1"/>
          </p:nvPr>
        </p:nvSpPr>
        <p:spPr>
          <a:xfrm>
            <a:off x="1141414" y="3032761"/>
            <a:ext cx="9905999" cy="3124201"/>
          </a:xfrm>
        </p:spPr>
        <p:txBody>
          <a:bodyPr>
            <a:normAutofit fontScale="92500" lnSpcReduction="10000"/>
          </a:bodyPr>
          <a:lstStyle/>
          <a:p>
            <a:r>
              <a:rPr lang="sv-SE" b="1" dirty="0">
                <a:effectLst/>
              </a:rPr>
              <a:t>a, </a:t>
            </a:r>
            <a:r>
              <a:rPr lang="sv-SE" dirty="0">
                <a:effectLst/>
              </a:rPr>
              <a:t>Att verka för </a:t>
            </a:r>
            <a:r>
              <a:rPr lang="sv-SE" b="1" dirty="0">
                <a:effectLst/>
              </a:rPr>
              <a:t>fördjupad samverkan mellan kommunernas kultur- och musikskolor, </a:t>
            </a:r>
            <a:r>
              <a:rPr lang="sv-SE" dirty="0">
                <a:effectLst/>
              </a:rPr>
              <a:t>samt andra aktörer inom våra fält.</a:t>
            </a:r>
          </a:p>
          <a:p>
            <a:r>
              <a:rPr lang="sv-SE" b="1" dirty="0">
                <a:effectLst/>
              </a:rPr>
              <a:t>b, </a:t>
            </a:r>
            <a:r>
              <a:rPr lang="sv-SE" dirty="0">
                <a:effectLst/>
              </a:rPr>
              <a:t>Att oavsett var i länet eleven bor ska det finns </a:t>
            </a:r>
            <a:r>
              <a:rPr lang="sv-SE" b="1" dirty="0">
                <a:effectLst/>
              </a:rPr>
              <a:t>möjlighet att ta del av det i regionen gemensamma kursutbudet</a:t>
            </a:r>
            <a:r>
              <a:rPr lang="sv-SE" dirty="0">
                <a:effectLst/>
              </a:rPr>
              <a:t>.</a:t>
            </a:r>
          </a:p>
          <a:p>
            <a:r>
              <a:rPr lang="sv-SE" b="1" dirty="0">
                <a:effectLst/>
              </a:rPr>
              <a:t>c, </a:t>
            </a:r>
            <a:r>
              <a:rPr lang="sv-SE" dirty="0">
                <a:effectLst/>
              </a:rPr>
              <a:t>Att </a:t>
            </a:r>
            <a:r>
              <a:rPr lang="sv-SE" b="1" dirty="0">
                <a:effectLst/>
              </a:rPr>
              <a:t>stärka och behålla kompetensen hos lärare och övrig personal</a:t>
            </a:r>
            <a:r>
              <a:rPr lang="sv-SE" dirty="0">
                <a:effectLst/>
              </a:rPr>
              <a:t>.</a:t>
            </a:r>
          </a:p>
          <a:p>
            <a:r>
              <a:rPr lang="sv-SE" b="1" dirty="0">
                <a:effectLst/>
              </a:rPr>
              <a:t>d, </a:t>
            </a:r>
            <a:r>
              <a:rPr lang="sv-SE" dirty="0">
                <a:effectLst/>
              </a:rPr>
              <a:t>Att skapa en </a:t>
            </a:r>
            <a:r>
              <a:rPr lang="sv-SE" b="1" dirty="0">
                <a:effectLst/>
              </a:rPr>
              <a:t>mer tillgänglig och jämlik kulturskola </a:t>
            </a:r>
            <a:r>
              <a:rPr lang="sv-SE" dirty="0">
                <a:effectLst/>
              </a:rPr>
              <a:t>i länets kommuner,</a:t>
            </a:r>
          </a:p>
          <a:p>
            <a:r>
              <a:rPr lang="sv-SE" b="1" dirty="0">
                <a:effectLst/>
              </a:rPr>
              <a:t>e, </a:t>
            </a:r>
            <a:r>
              <a:rPr lang="sv-SE" dirty="0">
                <a:effectLst/>
              </a:rPr>
              <a:t>Att </a:t>
            </a:r>
            <a:r>
              <a:rPr lang="sv-SE" b="1" dirty="0">
                <a:effectLst/>
              </a:rPr>
              <a:t>nå nya elevgrupper</a:t>
            </a:r>
            <a:r>
              <a:rPr lang="sv-SE" dirty="0">
                <a:effectLst/>
              </a:rPr>
              <a:t>.</a:t>
            </a:r>
          </a:p>
          <a:p>
            <a:r>
              <a:rPr lang="sv-SE" b="1" dirty="0">
                <a:effectLst/>
              </a:rPr>
              <a:t>f, </a:t>
            </a:r>
            <a:r>
              <a:rPr lang="sv-SE" dirty="0">
                <a:effectLst/>
              </a:rPr>
              <a:t>Att </a:t>
            </a:r>
            <a:r>
              <a:rPr lang="sv-SE" b="1" dirty="0">
                <a:effectLst/>
              </a:rPr>
              <a:t>utmana könsnormer och andra hinder </a:t>
            </a:r>
            <a:r>
              <a:rPr lang="sv-SE" dirty="0">
                <a:effectLst/>
              </a:rPr>
              <a:t>för barns deltagande och fortsätta </a:t>
            </a:r>
            <a:r>
              <a:rPr lang="sv-SE" b="1" dirty="0">
                <a:effectLst/>
              </a:rPr>
              <a:t>bredda vårt utbud</a:t>
            </a:r>
            <a:r>
              <a:rPr lang="sv-SE" dirty="0">
                <a:effectLst/>
              </a:rPr>
              <a:t>.</a:t>
            </a:r>
          </a:p>
        </p:txBody>
      </p:sp>
      <p:pic>
        <p:nvPicPr>
          <p:cNvPr id="5" name="Bildobjekt 4">
            <a:extLst>
              <a:ext uri="{FF2B5EF4-FFF2-40B4-BE49-F238E27FC236}">
                <a16:creationId xmlns:a16="http://schemas.microsoft.com/office/drawing/2014/main" id="{FCCC2BC5-D6CF-8541-B460-3115A3B99A09}"/>
              </a:ext>
            </a:extLst>
          </p:cNvPr>
          <p:cNvPicPr>
            <a:picLocks noChangeAspect="1"/>
          </p:cNvPicPr>
          <p:nvPr/>
        </p:nvPicPr>
        <p:blipFill>
          <a:blip r:embed="rId2"/>
          <a:stretch>
            <a:fillRect/>
          </a:stretch>
        </p:blipFill>
        <p:spPr>
          <a:xfrm>
            <a:off x="9063866" y="481576"/>
            <a:ext cx="3115271" cy="2304000"/>
          </a:xfrm>
          <a:prstGeom prst="rect">
            <a:avLst/>
          </a:prstGeom>
        </p:spPr>
      </p:pic>
    </p:spTree>
    <p:extLst>
      <p:ext uri="{BB962C8B-B14F-4D97-AF65-F5344CB8AC3E}">
        <p14:creationId xmlns:p14="http://schemas.microsoft.com/office/powerpoint/2010/main" val="112762617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F6A427-E962-2D49-BF49-E6D80D25F385}"/>
              </a:ext>
            </a:extLst>
          </p:cNvPr>
          <p:cNvSpPr>
            <a:spLocks noGrp="1"/>
          </p:cNvSpPr>
          <p:nvPr>
            <p:ph type="title"/>
          </p:nvPr>
        </p:nvSpPr>
        <p:spPr/>
        <p:txBody>
          <a:bodyPr/>
          <a:lstStyle/>
          <a:p>
            <a:pPr algn="ctr"/>
            <a:r>
              <a:rPr lang="sv-SE" b="1" dirty="0">
                <a:solidFill>
                  <a:srgbClr val="FFFF00"/>
                </a:solidFill>
                <a:effectLst/>
              </a:rPr>
              <a:t>Organisation: </a:t>
            </a:r>
            <a:endParaRPr lang="sv-SE" dirty="0">
              <a:solidFill>
                <a:srgbClr val="FFFF00"/>
              </a:solidFill>
            </a:endParaRPr>
          </a:p>
        </p:txBody>
      </p:sp>
      <p:sp>
        <p:nvSpPr>
          <p:cNvPr id="3" name="Platshållare för innehåll 2">
            <a:extLst>
              <a:ext uri="{FF2B5EF4-FFF2-40B4-BE49-F238E27FC236}">
                <a16:creationId xmlns:a16="http://schemas.microsoft.com/office/drawing/2014/main" id="{42D0E8DB-8D5F-B740-A6E8-187478D4BD7D}"/>
              </a:ext>
            </a:extLst>
          </p:cNvPr>
          <p:cNvSpPr>
            <a:spLocks noGrp="1"/>
          </p:cNvSpPr>
          <p:nvPr>
            <p:ph idx="1"/>
          </p:nvPr>
        </p:nvSpPr>
        <p:spPr>
          <a:xfrm>
            <a:off x="704538" y="1918741"/>
            <a:ext cx="10702977" cy="3857469"/>
          </a:xfrm>
        </p:spPr>
        <p:txBody>
          <a:bodyPr/>
          <a:lstStyle/>
          <a:p>
            <a:r>
              <a:rPr lang="sv-SE" b="1" i="1" dirty="0">
                <a:solidFill>
                  <a:srgbClr val="FA5EDB"/>
                </a:solidFill>
                <a:effectLst/>
              </a:rPr>
              <a:t>Organisation:</a:t>
            </a:r>
            <a:r>
              <a:rPr lang="sv-SE" b="1" dirty="0">
                <a:solidFill>
                  <a:srgbClr val="FA5EDB"/>
                </a:solidFill>
                <a:effectLst/>
              </a:rPr>
              <a:t> </a:t>
            </a:r>
            <a:r>
              <a:rPr lang="sv-SE" dirty="0">
                <a:effectLst/>
              </a:rPr>
              <a:t>En särskild tjänst på 50 % som utvecklingsledare för kulturskolorna i länet inrättades med start januari 2015 och ligger organisatoriskt under Västerås Kulturskola. </a:t>
            </a:r>
          </a:p>
          <a:p>
            <a:r>
              <a:rPr lang="sv-SE" dirty="0">
                <a:effectLst/>
              </a:rPr>
              <a:t>Uppdraget för tjänsten som utvecklingsledare är att, i samverkan med konsulenterna/producenterna på </a:t>
            </a:r>
            <a:r>
              <a:rPr lang="sv-SE" b="1" dirty="0">
                <a:solidFill>
                  <a:srgbClr val="00B050"/>
                </a:solidFill>
                <a:effectLst/>
              </a:rPr>
              <a:t>Västmanlandsmusiken</a:t>
            </a:r>
            <a:r>
              <a:rPr lang="sv-SE" dirty="0">
                <a:effectLst/>
              </a:rPr>
              <a:t> och </a:t>
            </a:r>
            <a:r>
              <a:rPr lang="sv-SE" b="1" dirty="0">
                <a:solidFill>
                  <a:srgbClr val="00B050"/>
                </a:solidFill>
                <a:effectLst/>
              </a:rPr>
              <a:t>Västmanlands teater</a:t>
            </a:r>
            <a:r>
              <a:rPr lang="sv-SE" dirty="0">
                <a:effectLst/>
              </a:rPr>
              <a:t>, </a:t>
            </a:r>
            <a:r>
              <a:rPr lang="sv-SE" b="1" dirty="0">
                <a:solidFill>
                  <a:srgbClr val="00B050"/>
                </a:solidFill>
                <a:effectLst/>
              </a:rPr>
              <a:t>Region Västmanland</a:t>
            </a:r>
            <a:r>
              <a:rPr lang="sv-SE" dirty="0">
                <a:effectLst/>
              </a:rPr>
              <a:t>s (f.d. landstinget) kulturutvecklare samt </a:t>
            </a:r>
            <a:r>
              <a:rPr lang="sv-SE" b="1" dirty="0">
                <a:solidFill>
                  <a:srgbClr val="00B050"/>
                </a:solidFill>
                <a:effectLst/>
              </a:rPr>
              <a:t>länets </a:t>
            </a:r>
            <a:r>
              <a:rPr lang="sv-SE" b="1" dirty="0" err="1">
                <a:solidFill>
                  <a:srgbClr val="00B050"/>
                </a:solidFill>
                <a:effectLst/>
              </a:rPr>
              <a:t>kulturskolechefer</a:t>
            </a:r>
            <a:r>
              <a:rPr lang="sv-SE" dirty="0">
                <a:effectLst/>
              </a:rPr>
              <a:t>, arbeta mot de mål som är uppsatta för den Regionala Kulturskolan i Västmanlands län. </a:t>
            </a:r>
          </a:p>
          <a:p>
            <a:r>
              <a:rPr lang="sv-SE" dirty="0">
                <a:effectLst/>
              </a:rPr>
              <a:t>Utvecklingsledare under de två första åren var </a:t>
            </a:r>
            <a:r>
              <a:rPr lang="sv-SE" i="1" dirty="0">
                <a:solidFill>
                  <a:srgbClr val="FA5EDB"/>
                </a:solidFill>
                <a:effectLst/>
              </a:rPr>
              <a:t>Carolina Remstam</a:t>
            </a:r>
            <a:r>
              <a:rPr lang="sv-SE" dirty="0">
                <a:effectLst/>
              </a:rPr>
              <a:t>. Fr.o.m. februari 2017 är utvecklingsledaren </a:t>
            </a:r>
            <a:r>
              <a:rPr lang="sv-SE" i="1" dirty="0">
                <a:solidFill>
                  <a:srgbClr val="FA5EDB"/>
                </a:solidFill>
                <a:effectLst/>
              </a:rPr>
              <a:t>Kella </a:t>
            </a:r>
            <a:r>
              <a:rPr lang="sv-SE" i="1" dirty="0" err="1">
                <a:solidFill>
                  <a:srgbClr val="FA5EDB"/>
                </a:solidFill>
                <a:effectLst/>
              </a:rPr>
              <a:t>Næslund</a:t>
            </a:r>
            <a:r>
              <a:rPr lang="sv-SE" dirty="0">
                <a:effectLst/>
              </a:rPr>
              <a:t>.</a:t>
            </a:r>
            <a:endParaRPr lang="sv-SE" dirty="0"/>
          </a:p>
        </p:txBody>
      </p:sp>
      <p:pic>
        <p:nvPicPr>
          <p:cNvPr id="5" name="Bildobjekt 4">
            <a:extLst>
              <a:ext uri="{FF2B5EF4-FFF2-40B4-BE49-F238E27FC236}">
                <a16:creationId xmlns:a16="http://schemas.microsoft.com/office/drawing/2014/main" id="{5E8F54A9-562B-6C49-8788-D8AE065663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16266" y="376084"/>
            <a:ext cx="1809500" cy="1980000"/>
          </a:xfrm>
          <a:prstGeom prst="rect">
            <a:avLst/>
          </a:prstGeom>
        </p:spPr>
      </p:pic>
    </p:spTree>
    <p:extLst>
      <p:ext uri="{BB962C8B-B14F-4D97-AF65-F5344CB8AC3E}">
        <p14:creationId xmlns:p14="http://schemas.microsoft.com/office/powerpoint/2010/main" val="3502733167"/>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65B256C-1982-D44B-B2E0-885CB8C83E24}"/>
              </a:ext>
            </a:extLst>
          </p:cNvPr>
          <p:cNvSpPr>
            <a:spLocks noGrp="1"/>
          </p:cNvSpPr>
          <p:nvPr>
            <p:ph type="title"/>
          </p:nvPr>
        </p:nvSpPr>
        <p:spPr/>
        <p:txBody>
          <a:bodyPr>
            <a:normAutofit fontScale="90000"/>
          </a:bodyPr>
          <a:lstStyle/>
          <a:p>
            <a:r>
              <a:rPr lang="sv-SE" dirty="0">
                <a:solidFill>
                  <a:srgbClr val="FFFF00"/>
                </a:solidFill>
                <a:effectLst/>
              </a:rPr>
              <a:t>Hur ser det ut i länet?</a:t>
            </a:r>
            <a:br>
              <a:rPr lang="sv-SE" dirty="0">
                <a:solidFill>
                  <a:srgbClr val="FFFF00"/>
                </a:solidFill>
                <a:effectLst/>
              </a:rPr>
            </a:br>
            <a:br>
              <a:rPr lang="sv-SE" dirty="0">
                <a:solidFill>
                  <a:srgbClr val="FFFF00"/>
                </a:solidFill>
                <a:effectLst/>
              </a:rPr>
            </a:br>
            <a:r>
              <a:rPr lang="sv-SE" dirty="0">
                <a:solidFill>
                  <a:srgbClr val="FFFF00"/>
                </a:solidFill>
                <a:effectLst/>
              </a:rPr>
              <a:t>I </a:t>
            </a:r>
            <a:r>
              <a:rPr lang="sv-SE" b="1" dirty="0">
                <a:solidFill>
                  <a:srgbClr val="FFFF00"/>
                </a:solidFill>
                <a:effectLst/>
              </a:rPr>
              <a:t>Regional Kulturskola i Västmanland</a:t>
            </a:r>
            <a:r>
              <a:rPr lang="sv-SE" dirty="0">
                <a:solidFill>
                  <a:srgbClr val="FFFF00"/>
                </a:solidFill>
                <a:effectLst/>
              </a:rPr>
              <a:t> ingår följande 9 olika musik- och kulturskolor:</a:t>
            </a:r>
            <a:br>
              <a:rPr lang="sv-SE" dirty="0">
                <a:effectLst/>
              </a:rPr>
            </a:br>
            <a:endParaRPr lang="sv-SE" dirty="0"/>
          </a:p>
        </p:txBody>
      </p:sp>
      <p:sp>
        <p:nvSpPr>
          <p:cNvPr id="3" name="Platshållare för innehåll 2">
            <a:extLst>
              <a:ext uri="{FF2B5EF4-FFF2-40B4-BE49-F238E27FC236}">
                <a16:creationId xmlns:a16="http://schemas.microsoft.com/office/drawing/2014/main" id="{382F2B83-B39A-FE40-A760-A416043E0853}"/>
              </a:ext>
            </a:extLst>
          </p:cNvPr>
          <p:cNvSpPr>
            <a:spLocks noGrp="1"/>
          </p:cNvSpPr>
          <p:nvPr>
            <p:ph idx="1"/>
          </p:nvPr>
        </p:nvSpPr>
        <p:spPr>
          <a:xfrm>
            <a:off x="419726" y="2667001"/>
            <a:ext cx="11437494" cy="3124201"/>
          </a:xfrm>
        </p:spPr>
        <p:txBody>
          <a:bodyPr numCol="2">
            <a:normAutofit fontScale="92500" lnSpcReduction="10000"/>
          </a:bodyPr>
          <a:lstStyle/>
          <a:p>
            <a:pPr marL="0" indent="0">
              <a:buNone/>
            </a:pPr>
            <a:endParaRPr lang="sv-SE" dirty="0">
              <a:effectLst/>
            </a:endParaRPr>
          </a:p>
          <a:p>
            <a:r>
              <a:rPr lang="sv-SE" sz="2900" dirty="0">
                <a:effectLst/>
              </a:rPr>
              <a:t>Fagersta kulturskola</a:t>
            </a:r>
          </a:p>
          <a:p>
            <a:r>
              <a:rPr lang="sv-SE" sz="2900" dirty="0">
                <a:effectLst/>
              </a:rPr>
              <a:t>Norbergs kulturskola</a:t>
            </a:r>
          </a:p>
          <a:p>
            <a:r>
              <a:rPr lang="sv-SE" sz="2900" dirty="0">
                <a:effectLst/>
              </a:rPr>
              <a:t>Skinnskattebergs kulturskola</a:t>
            </a:r>
          </a:p>
          <a:p>
            <a:r>
              <a:rPr lang="sv-SE" sz="2900" dirty="0">
                <a:effectLst/>
              </a:rPr>
              <a:t>Sala kulturskola</a:t>
            </a:r>
          </a:p>
          <a:p>
            <a:r>
              <a:rPr lang="sv-SE" sz="2900" dirty="0">
                <a:effectLst/>
              </a:rPr>
              <a:t>Västerås kulturskola</a:t>
            </a:r>
          </a:p>
          <a:p>
            <a:endParaRPr lang="sv-SE" sz="2900" dirty="0">
              <a:effectLst/>
            </a:endParaRPr>
          </a:p>
          <a:p>
            <a:r>
              <a:rPr lang="sv-SE" sz="2900" dirty="0">
                <a:effectLst/>
              </a:rPr>
              <a:t>Hallstahammars kulturskola</a:t>
            </a:r>
          </a:p>
          <a:p>
            <a:r>
              <a:rPr lang="sv-SE" sz="2900" dirty="0">
                <a:effectLst/>
              </a:rPr>
              <a:t>Köpings kulturskola</a:t>
            </a:r>
          </a:p>
          <a:p>
            <a:r>
              <a:rPr lang="sv-SE" sz="2900" dirty="0">
                <a:effectLst/>
              </a:rPr>
              <a:t>Arboga kulturskola</a:t>
            </a:r>
          </a:p>
          <a:p>
            <a:r>
              <a:rPr lang="sv-SE" sz="2900" dirty="0">
                <a:effectLst/>
              </a:rPr>
              <a:t>Kungsörs musikskola</a:t>
            </a:r>
          </a:p>
          <a:p>
            <a:endParaRPr lang="sv-SE" dirty="0"/>
          </a:p>
        </p:txBody>
      </p:sp>
      <p:pic>
        <p:nvPicPr>
          <p:cNvPr id="5" name="Bildobjekt 4">
            <a:extLst>
              <a:ext uri="{FF2B5EF4-FFF2-40B4-BE49-F238E27FC236}">
                <a16:creationId xmlns:a16="http://schemas.microsoft.com/office/drawing/2014/main" id="{28414950-2121-0746-BFDB-23F37297735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4503" y="1948043"/>
            <a:ext cx="1797633" cy="1188000"/>
          </a:xfrm>
          <a:prstGeom prst="rect">
            <a:avLst/>
          </a:prstGeom>
        </p:spPr>
      </p:pic>
      <p:sp>
        <p:nvSpPr>
          <p:cNvPr id="4" name="textruta 3">
            <a:extLst>
              <a:ext uri="{FF2B5EF4-FFF2-40B4-BE49-F238E27FC236}">
                <a16:creationId xmlns:a16="http://schemas.microsoft.com/office/drawing/2014/main" id="{B634AE3F-48CA-A541-85CA-AA70EBD9A701}"/>
              </a:ext>
            </a:extLst>
          </p:cNvPr>
          <p:cNvSpPr txBox="1"/>
          <p:nvPr/>
        </p:nvSpPr>
        <p:spPr>
          <a:xfrm>
            <a:off x="379827" y="6147582"/>
            <a:ext cx="11602856" cy="369332"/>
          </a:xfrm>
          <a:prstGeom prst="rect">
            <a:avLst/>
          </a:prstGeom>
          <a:noFill/>
        </p:spPr>
        <p:txBody>
          <a:bodyPr wrap="none" rtlCol="0">
            <a:spAutoFit/>
          </a:bodyPr>
          <a:lstStyle/>
          <a:p>
            <a:r>
              <a:rPr lang="sv-SE" dirty="0">
                <a:solidFill>
                  <a:schemeClr val="bg1"/>
                </a:solidFill>
                <a:highlight>
                  <a:srgbClr val="FFFF00"/>
                </a:highlight>
              </a:rPr>
              <a:t>Budget: Region Västmanland 50 % och medlemskolorna 50 % i förhållande till folkmängd i kommunen</a:t>
            </a:r>
          </a:p>
        </p:txBody>
      </p:sp>
    </p:spTree>
    <p:extLst>
      <p:ext uri="{BB962C8B-B14F-4D97-AF65-F5344CB8AC3E}">
        <p14:creationId xmlns:p14="http://schemas.microsoft.com/office/powerpoint/2010/main" val="89882277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E46F47-0651-3746-9142-37BC66691473}"/>
              </a:ext>
            </a:extLst>
          </p:cNvPr>
          <p:cNvSpPr>
            <a:spLocks noGrp="1"/>
          </p:cNvSpPr>
          <p:nvPr>
            <p:ph type="title"/>
          </p:nvPr>
        </p:nvSpPr>
        <p:spPr>
          <a:xfrm>
            <a:off x="2663687" y="609600"/>
            <a:ext cx="8383726" cy="1905000"/>
          </a:xfrm>
        </p:spPr>
        <p:txBody>
          <a:bodyPr/>
          <a:lstStyle/>
          <a:p>
            <a:r>
              <a:rPr lang="sv-SE" b="1" dirty="0">
                <a:solidFill>
                  <a:srgbClr val="FFFF00"/>
                </a:solidFill>
                <a:effectLst/>
              </a:rPr>
              <a:t>Statistik Västmanlands läns NIO</a:t>
            </a:r>
            <a:br>
              <a:rPr lang="sv-SE" b="1" dirty="0">
                <a:solidFill>
                  <a:srgbClr val="FFFF00"/>
                </a:solidFill>
                <a:effectLst/>
              </a:rPr>
            </a:br>
            <a:r>
              <a:rPr lang="sv-SE" b="1" dirty="0">
                <a:solidFill>
                  <a:srgbClr val="FFFF00"/>
                </a:solidFill>
                <a:effectLst/>
              </a:rPr>
              <a:t>olika musik- och kulturskolor: </a:t>
            </a:r>
            <a:endParaRPr lang="sv-SE" dirty="0">
              <a:solidFill>
                <a:srgbClr val="FFFF00"/>
              </a:solidFill>
            </a:endParaRPr>
          </a:p>
        </p:txBody>
      </p:sp>
      <p:sp>
        <p:nvSpPr>
          <p:cNvPr id="3" name="Platshållare för innehåll 2">
            <a:extLst>
              <a:ext uri="{FF2B5EF4-FFF2-40B4-BE49-F238E27FC236}">
                <a16:creationId xmlns:a16="http://schemas.microsoft.com/office/drawing/2014/main" id="{134713C7-B695-A048-8C9D-A0D4C5CF75DD}"/>
              </a:ext>
            </a:extLst>
          </p:cNvPr>
          <p:cNvSpPr>
            <a:spLocks noGrp="1"/>
          </p:cNvSpPr>
          <p:nvPr>
            <p:ph idx="1"/>
          </p:nvPr>
        </p:nvSpPr>
        <p:spPr>
          <a:xfrm>
            <a:off x="614597" y="2173575"/>
            <a:ext cx="10852878" cy="3617626"/>
          </a:xfrm>
        </p:spPr>
        <p:txBody>
          <a:bodyPr>
            <a:normAutofit/>
          </a:bodyPr>
          <a:lstStyle/>
          <a:p>
            <a:pPr marL="0" indent="0" algn="ctr">
              <a:buNone/>
            </a:pPr>
            <a:br>
              <a:rPr lang="sv-SE" dirty="0">
                <a:effectLst/>
              </a:rPr>
            </a:br>
            <a:r>
              <a:rPr lang="sv-SE" sz="1800" i="1" dirty="0">
                <a:effectLst/>
              </a:rPr>
              <a:t>(Källa: </a:t>
            </a:r>
            <a:r>
              <a:rPr lang="sv-SE" sz="1800" i="1" dirty="0" err="1">
                <a:effectLst/>
              </a:rPr>
              <a:t>Kulturskolerådet</a:t>
            </a:r>
            <a:r>
              <a:rPr lang="sv-SE" sz="1800" i="1" dirty="0">
                <a:effectLst/>
              </a:rPr>
              <a:t>. Uppgifterna från år 2016)</a:t>
            </a:r>
          </a:p>
          <a:p>
            <a:pPr marL="0" indent="0">
              <a:buNone/>
            </a:pPr>
            <a:endParaRPr lang="sv-SE" sz="2400" i="1" dirty="0">
              <a:effectLst/>
            </a:endParaRPr>
          </a:p>
          <a:p>
            <a:pPr marL="0" indent="0" algn="ctr">
              <a:buNone/>
            </a:pPr>
            <a:r>
              <a:rPr lang="sv-SE" sz="2800" dirty="0">
                <a:effectLst/>
              </a:rPr>
              <a:t>Antal elevplatser i ämneskurs i länets alla </a:t>
            </a:r>
          </a:p>
          <a:p>
            <a:pPr marL="0" indent="0" algn="ctr">
              <a:buNone/>
            </a:pPr>
            <a:r>
              <a:rPr lang="sv-SE" sz="2800" dirty="0">
                <a:effectLst/>
              </a:rPr>
              <a:t>kommunala musik- och kulturskolor: </a:t>
            </a:r>
          </a:p>
          <a:p>
            <a:pPr marL="0" indent="0" algn="ctr">
              <a:buNone/>
            </a:pPr>
            <a:r>
              <a:rPr lang="sv-SE" sz="3600" b="1" dirty="0">
                <a:solidFill>
                  <a:srgbClr val="FF0000"/>
                </a:solidFill>
                <a:effectLst/>
              </a:rPr>
              <a:t>5412 st.</a:t>
            </a:r>
          </a:p>
          <a:p>
            <a:endParaRPr lang="sv-SE" dirty="0"/>
          </a:p>
        </p:txBody>
      </p:sp>
      <p:pic>
        <p:nvPicPr>
          <p:cNvPr id="5" name="Bildobjekt 4">
            <a:extLst>
              <a:ext uri="{FF2B5EF4-FFF2-40B4-BE49-F238E27FC236}">
                <a16:creationId xmlns:a16="http://schemas.microsoft.com/office/drawing/2014/main" id="{C0282C8B-D34A-574D-B6F9-5F42B1DD17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95291" y="5099660"/>
            <a:ext cx="2124477" cy="1404000"/>
          </a:xfrm>
          <a:prstGeom prst="rect">
            <a:avLst/>
          </a:prstGeom>
        </p:spPr>
      </p:pic>
    </p:spTree>
    <p:extLst>
      <p:ext uri="{BB962C8B-B14F-4D97-AF65-F5344CB8AC3E}">
        <p14:creationId xmlns:p14="http://schemas.microsoft.com/office/powerpoint/2010/main" val="221634665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A7778A95-8882-C544-8747-8AC00779A301}"/>
              </a:ext>
            </a:extLst>
          </p:cNvPr>
          <p:cNvSpPr>
            <a:spLocks noGrp="1"/>
          </p:cNvSpPr>
          <p:nvPr>
            <p:ph idx="1"/>
          </p:nvPr>
        </p:nvSpPr>
        <p:spPr>
          <a:xfrm>
            <a:off x="659568" y="524657"/>
            <a:ext cx="10852878" cy="5891134"/>
          </a:xfrm>
        </p:spPr>
        <p:txBody>
          <a:bodyPr>
            <a:normAutofit fontScale="92500" lnSpcReduction="20000"/>
          </a:bodyPr>
          <a:lstStyle/>
          <a:p>
            <a:r>
              <a:rPr lang="sv-SE" i="1" dirty="0">
                <a:effectLst/>
              </a:rPr>
              <a:t>Antal elevplatser i ämneskurs i länets alla kommunala musik- och kulturskolor: 5412 st.</a:t>
            </a:r>
          </a:p>
          <a:p>
            <a:r>
              <a:rPr lang="sv-SE" sz="2600" b="1" u="sng" dirty="0"/>
              <a:t>FLICKOR – POJKAR</a:t>
            </a:r>
            <a:r>
              <a:rPr lang="sv-SE" b="1" u="sng" dirty="0"/>
              <a:t>	</a:t>
            </a:r>
            <a:r>
              <a:rPr lang="sv-SE" b="1" dirty="0"/>
              <a:t>											</a:t>
            </a:r>
            <a:r>
              <a:rPr lang="sv-SE" sz="2600" b="1" u="sng" dirty="0"/>
              <a:t>TOTALT</a:t>
            </a:r>
            <a:br>
              <a:rPr lang="sv-SE" dirty="0"/>
            </a:br>
            <a:r>
              <a:rPr lang="sv-SE" dirty="0">
                <a:solidFill>
                  <a:srgbClr val="FA5EDB"/>
                </a:solidFill>
                <a:effectLst/>
              </a:rPr>
              <a:t>Varav antal elevplatser </a:t>
            </a:r>
            <a:r>
              <a:rPr lang="sv-SE" sz="2600" dirty="0">
                <a:solidFill>
                  <a:srgbClr val="FF0000"/>
                </a:solidFill>
                <a:effectLst/>
              </a:rPr>
              <a:t>musik</a:t>
            </a:r>
            <a:r>
              <a:rPr lang="sv-SE" sz="2600" dirty="0">
                <a:solidFill>
                  <a:srgbClr val="FA5EDB"/>
                </a:solidFill>
                <a:effectLst/>
              </a:rPr>
              <a:t> </a:t>
            </a:r>
            <a:r>
              <a:rPr lang="sv-SE" dirty="0">
                <a:solidFill>
                  <a:srgbClr val="FA5EDB"/>
                </a:solidFill>
                <a:effectLst/>
              </a:rPr>
              <a:t>flickor: 2062 st.</a:t>
            </a:r>
            <a:br>
              <a:rPr lang="sv-SE" dirty="0">
                <a:solidFill>
                  <a:srgbClr val="FA5EDB"/>
                </a:solidFill>
              </a:rPr>
            </a:br>
            <a:r>
              <a:rPr lang="sv-SE" dirty="0">
                <a:solidFill>
                  <a:srgbClr val="00B0F0"/>
                </a:solidFill>
                <a:effectLst/>
              </a:rPr>
              <a:t>Varav antal elevplatser </a:t>
            </a:r>
            <a:r>
              <a:rPr lang="sv-SE" sz="2600" dirty="0">
                <a:solidFill>
                  <a:srgbClr val="FF0000"/>
                </a:solidFill>
                <a:effectLst/>
              </a:rPr>
              <a:t>musik</a:t>
            </a:r>
            <a:r>
              <a:rPr lang="sv-SE" dirty="0">
                <a:solidFill>
                  <a:srgbClr val="00B0F0"/>
                </a:solidFill>
                <a:effectLst/>
              </a:rPr>
              <a:t> pojkar: 1468 st. 					3530 musik i länet</a:t>
            </a:r>
          </a:p>
          <a:p>
            <a:br>
              <a:rPr lang="sv-SE" dirty="0"/>
            </a:br>
            <a:r>
              <a:rPr lang="sv-SE" dirty="0">
                <a:solidFill>
                  <a:srgbClr val="FA5EDB"/>
                </a:solidFill>
                <a:effectLst/>
              </a:rPr>
              <a:t>Varav antal elevplatser </a:t>
            </a:r>
            <a:r>
              <a:rPr lang="sv-SE" sz="2600" dirty="0">
                <a:solidFill>
                  <a:srgbClr val="FF0000"/>
                </a:solidFill>
                <a:effectLst/>
              </a:rPr>
              <a:t>dans</a:t>
            </a:r>
            <a:r>
              <a:rPr lang="sv-SE" dirty="0">
                <a:solidFill>
                  <a:srgbClr val="FA5EDB"/>
                </a:solidFill>
                <a:effectLst/>
              </a:rPr>
              <a:t> flickor: 1006 st.</a:t>
            </a:r>
            <a:br>
              <a:rPr lang="sv-SE" dirty="0"/>
            </a:br>
            <a:r>
              <a:rPr lang="sv-SE" dirty="0">
                <a:solidFill>
                  <a:srgbClr val="00B0F0"/>
                </a:solidFill>
                <a:effectLst/>
              </a:rPr>
              <a:t>Varav antal elevplatser </a:t>
            </a:r>
            <a:r>
              <a:rPr lang="sv-SE" sz="2600" dirty="0">
                <a:solidFill>
                  <a:srgbClr val="FF0000"/>
                </a:solidFill>
                <a:effectLst/>
              </a:rPr>
              <a:t>dans</a:t>
            </a:r>
            <a:r>
              <a:rPr lang="sv-SE" dirty="0">
                <a:solidFill>
                  <a:srgbClr val="00B0F0"/>
                </a:solidFill>
                <a:effectLst/>
              </a:rPr>
              <a:t> pojkar: 78 st.						1084 dans i länet</a:t>
            </a:r>
          </a:p>
          <a:p>
            <a:br>
              <a:rPr lang="sv-SE" dirty="0">
                <a:solidFill>
                  <a:srgbClr val="FA5EDB"/>
                </a:solidFill>
              </a:rPr>
            </a:br>
            <a:r>
              <a:rPr lang="sv-SE" dirty="0">
                <a:solidFill>
                  <a:srgbClr val="FA5EDB"/>
                </a:solidFill>
                <a:effectLst/>
              </a:rPr>
              <a:t>Varav antal elevplatser </a:t>
            </a:r>
            <a:r>
              <a:rPr lang="sv-SE" sz="2600" dirty="0">
                <a:solidFill>
                  <a:srgbClr val="FF0000"/>
                </a:solidFill>
                <a:effectLst/>
              </a:rPr>
              <a:t>drama/teater </a:t>
            </a:r>
            <a:r>
              <a:rPr lang="sv-SE" dirty="0">
                <a:solidFill>
                  <a:srgbClr val="FA5EDB"/>
                </a:solidFill>
                <a:effectLst/>
              </a:rPr>
              <a:t>flickor: 363 st.</a:t>
            </a:r>
            <a:br>
              <a:rPr lang="sv-SE" dirty="0"/>
            </a:br>
            <a:r>
              <a:rPr lang="sv-SE" dirty="0">
                <a:solidFill>
                  <a:srgbClr val="00B0F0"/>
                </a:solidFill>
                <a:effectLst/>
              </a:rPr>
              <a:t>Varav antal elevplatser </a:t>
            </a:r>
            <a:r>
              <a:rPr lang="sv-SE" sz="2600" dirty="0">
                <a:solidFill>
                  <a:srgbClr val="FF0000"/>
                </a:solidFill>
                <a:effectLst/>
              </a:rPr>
              <a:t>drama/teater</a:t>
            </a:r>
            <a:r>
              <a:rPr lang="sv-SE" dirty="0">
                <a:solidFill>
                  <a:srgbClr val="00B0F0"/>
                </a:solidFill>
                <a:effectLst/>
              </a:rPr>
              <a:t> pojkar: 57 st.			420 drama/teater i länet</a:t>
            </a:r>
          </a:p>
          <a:p>
            <a:br>
              <a:rPr lang="sv-SE" dirty="0"/>
            </a:br>
            <a:r>
              <a:rPr lang="sv-SE" dirty="0">
                <a:solidFill>
                  <a:srgbClr val="FA5EDB"/>
                </a:solidFill>
                <a:effectLst/>
              </a:rPr>
              <a:t>Varav antal elevplatser </a:t>
            </a:r>
            <a:r>
              <a:rPr lang="sv-SE" sz="2600" dirty="0">
                <a:solidFill>
                  <a:srgbClr val="FF0000"/>
                </a:solidFill>
                <a:effectLst/>
              </a:rPr>
              <a:t>bild</a:t>
            </a:r>
            <a:r>
              <a:rPr lang="sv-SE" dirty="0">
                <a:solidFill>
                  <a:srgbClr val="FA5EDB"/>
                </a:solidFill>
                <a:effectLst/>
              </a:rPr>
              <a:t> flickor: 158 st.</a:t>
            </a:r>
            <a:br>
              <a:rPr lang="sv-SE" dirty="0"/>
            </a:br>
            <a:r>
              <a:rPr lang="sv-SE" dirty="0">
                <a:solidFill>
                  <a:srgbClr val="00B0F0"/>
                </a:solidFill>
                <a:effectLst/>
              </a:rPr>
              <a:t>Varav antal elevplatser </a:t>
            </a:r>
            <a:r>
              <a:rPr lang="sv-SE" sz="2600" dirty="0">
                <a:solidFill>
                  <a:srgbClr val="FF0000"/>
                </a:solidFill>
                <a:effectLst/>
              </a:rPr>
              <a:t>bild</a:t>
            </a:r>
            <a:r>
              <a:rPr lang="sv-SE" dirty="0">
                <a:solidFill>
                  <a:srgbClr val="00B0F0"/>
                </a:solidFill>
                <a:effectLst/>
              </a:rPr>
              <a:t> pojkar: 35 st.							193 bild i länet</a:t>
            </a:r>
          </a:p>
          <a:p>
            <a:br>
              <a:rPr lang="sv-SE" dirty="0"/>
            </a:br>
            <a:r>
              <a:rPr lang="sv-SE" dirty="0">
                <a:solidFill>
                  <a:srgbClr val="FA5EDB"/>
                </a:solidFill>
                <a:effectLst/>
              </a:rPr>
              <a:t>Varav antal elevplatser </a:t>
            </a:r>
            <a:r>
              <a:rPr lang="sv-SE" sz="2600" dirty="0">
                <a:solidFill>
                  <a:srgbClr val="FF0000"/>
                </a:solidFill>
                <a:effectLst/>
              </a:rPr>
              <a:t>media</a:t>
            </a:r>
            <a:r>
              <a:rPr lang="sv-SE" dirty="0">
                <a:solidFill>
                  <a:srgbClr val="FA5EDB"/>
                </a:solidFill>
                <a:effectLst/>
              </a:rPr>
              <a:t> flickor: 10 st.</a:t>
            </a:r>
            <a:br>
              <a:rPr lang="sv-SE" dirty="0"/>
            </a:br>
            <a:r>
              <a:rPr lang="sv-SE" dirty="0">
                <a:solidFill>
                  <a:srgbClr val="00B0F0"/>
                </a:solidFill>
                <a:effectLst/>
              </a:rPr>
              <a:t>Varav antal elevplatser </a:t>
            </a:r>
            <a:r>
              <a:rPr lang="sv-SE" sz="2600" dirty="0">
                <a:solidFill>
                  <a:srgbClr val="FF0000"/>
                </a:solidFill>
                <a:effectLst/>
              </a:rPr>
              <a:t>media</a:t>
            </a:r>
            <a:r>
              <a:rPr lang="sv-SE" dirty="0">
                <a:solidFill>
                  <a:srgbClr val="00B0F0"/>
                </a:solidFill>
                <a:effectLst/>
              </a:rPr>
              <a:t> pojkar: 22 st.						32 media i länet</a:t>
            </a:r>
          </a:p>
          <a:p>
            <a:br>
              <a:rPr lang="sv-SE" dirty="0"/>
            </a:br>
            <a:r>
              <a:rPr lang="sv-SE" dirty="0">
                <a:solidFill>
                  <a:srgbClr val="FA5EDB"/>
                </a:solidFill>
                <a:effectLst/>
              </a:rPr>
              <a:t>Varav antal elevplatser </a:t>
            </a:r>
            <a:r>
              <a:rPr lang="sv-SE" sz="2600" dirty="0">
                <a:solidFill>
                  <a:srgbClr val="FF0000"/>
                </a:solidFill>
                <a:effectLst/>
              </a:rPr>
              <a:t>annat ämne </a:t>
            </a:r>
            <a:r>
              <a:rPr lang="sv-SE" dirty="0">
                <a:solidFill>
                  <a:srgbClr val="FA5EDB"/>
                </a:solidFill>
                <a:effectLst/>
              </a:rPr>
              <a:t>flickor: 28 st.</a:t>
            </a:r>
            <a:br>
              <a:rPr lang="sv-SE" dirty="0"/>
            </a:br>
            <a:r>
              <a:rPr lang="sv-SE" dirty="0">
                <a:solidFill>
                  <a:srgbClr val="00B0F0"/>
                </a:solidFill>
                <a:effectLst/>
              </a:rPr>
              <a:t>Varav antal elevplatser </a:t>
            </a:r>
            <a:r>
              <a:rPr lang="sv-SE" sz="2600" dirty="0">
                <a:solidFill>
                  <a:srgbClr val="FF0000"/>
                </a:solidFill>
                <a:effectLst/>
              </a:rPr>
              <a:t>annat ämne </a:t>
            </a:r>
            <a:r>
              <a:rPr lang="sv-SE" dirty="0">
                <a:solidFill>
                  <a:srgbClr val="00B0F0"/>
                </a:solidFill>
                <a:effectLst/>
              </a:rPr>
              <a:t>pojkar: 38 st.				66 annat ämne i länet</a:t>
            </a:r>
            <a:endParaRPr lang="sv-SE" dirty="0">
              <a:solidFill>
                <a:srgbClr val="00B0F0"/>
              </a:solidFill>
            </a:endParaRPr>
          </a:p>
        </p:txBody>
      </p:sp>
      <p:pic>
        <p:nvPicPr>
          <p:cNvPr id="4" name="Bildobjekt 3">
            <a:extLst>
              <a:ext uri="{FF2B5EF4-FFF2-40B4-BE49-F238E27FC236}">
                <a16:creationId xmlns:a16="http://schemas.microsoft.com/office/drawing/2014/main" id="{30AD2EC9-2DEB-E44E-A6D6-8BADCBF39AA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38720" y="1202499"/>
            <a:ext cx="438630" cy="720000"/>
          </a:xfrm>
          <a:prstGeom prst="rect">
            <a:avLst/>
          </a:prstGeom>
        </p:spPr>
      </p:pic>
      <p:pic>
        <p:nvPicPr>
          <p:cNvPr id="5" name="Bildobjekt 4">
            <a:extLst>
              <a:ext uri="{FF2B5EF4-FFF2-40B4-BE49-F238E27FC236}">
                <a16:creationId xmlns:a16="http://schemas.microsoft.com/office/drawing/2014/main" id="{BB29A7F3-1819-304D-B4C3-EF052E5F49E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40808" y="2106459"/>
            <a:ext cx="438630" cy="720000"/>
          </a:xfrm>
          <a:prstGeom prst="rect">
            <a:avLst/>
          </a:prstGeom>
        </p:spPr>
      </p:pic>
      <p:pic>
        <p:nvPicPr>
          <p:cNvPr id="6" name="Bildobjekt 5">
            <a:extLst>
              <a:ext uri="{FF2B5EF4-FFF2-40B4-BE49-F238E27FC236}">
                <a16:creationId xmlns:a16="http://schemas.microsoft.com/office/drawing/2014/main" id="{2A39263B-EB88-8849-938A-36D1063B38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42896" y="3010419"/>
            <a:ext cx="438630" cy="720000"/>
          </a:xfrm>
          <a:prstGeom prst="rect">
            <a:avLst/>
          </a:prstGeom>
        </p:spPr>
      </p:pic>
      <p:pic>
        <p:nvPicPr>
          <p:cNvPr id="7" name="Bildobjekt 6">
            <a:extLst>
              <a:ext uri="{FF2B5EF4-FFF2-40B4-BE49-F238E27FC236}">
                <a16:creationId xmlns:a16="http://schemas.microsoft.com/office/drawing/2014/main" id="{0D078504-8F78-A947-BA81-AE67C0AA04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44984" y="3826697"/>
            <a:ext cx="438630" cy="720000"/>
          </a:xfrm>
          <a:prstGeom prst="rect">
            <a:avLst/>
          </a:prstGeom>
        </p:spPr>
      </p:pic>
      <p:pic>
        <p:nvPicPr>
          <p:cNvPr id="9" name="Bildobjekt 8">
            <a:extLst>
              <a:ext uri="{FF2B5EF4-FFF2-40B4-BE49-F238E27FC236}">
                <a16:creationId xmlns:a16="http://schemas.microsoft.com/office/drawing/2014/main" id="{AEA2C97B-2D28-8E43-A5BD-58574AF5F5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00285" y="4700579"/>
            <a:ext cx="715500" cy="720000"/>
          </a:xfrm>
          <a:prstGeom prst="rect">
            <a:avLst/>
          </a:prstGeom>
        </p:spPr>
      </p:pic>
      <p:pic>
        <p:nvPicPr>
          <p:cNvPr id="10" name="Bildobjekt 9">
            <a:extLst>
              <a:ext uri="{FF2B5EF4-FFF2-40B4-BE49-F238E27FC236}">
                <a16:creationId xmlns:a16="http://schemas.microsoft.com/office/drawing/2014/main" id="{D5EAFF6E-5BD9-B043-8BF1-27BE9A5155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14899" y="5541909"/>
            <a:ext cx="715500" cy="720000"/>
          </a:xfrm>
          <a:prstGeom prst="rect">
            <a:avLst/>
          </a:prstGeom>
        </p:spPr>
      </p:pic>
    </p:spTree>
    <p:extLst>
      <p:ext uri="{BB962C8B-B14F-4D97-AF65-F5344CB8AC3E}">
        <p14:creationId xmlns:p14="http://schemas.microsoft.com/office/powerpoint/2010/main" val="2999112918"/>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33FA23-FDCC-8C4C-BB7A-30B81A95C78C}"/>
              </a:ext>
            </a:extLst>
          </p:cNvPr>
          <p:cNvSpPr>
            <a:spLocks noGrp="1"/>
          </p:cNvSpPr>
          <p:nvPr>
            <p:ph type="title"/>
          </p:nvPr>
        </p:nvSpPr>
        <p:spPr>
          <a:xfrm>
            <a:off x="1141414" y="275573"/>
            <a:ext cx="9905999" cy="2239027"/>
          </a:xfrm>
        </p:spPr>
        <p:txBody>
          <a:bodyPr/>
          <a:lstStyle/>
          <a:p>
            <a:pPr algn="ctr"/>
            <a:r>
              <a:rPr lang="sv-SE" b="1" dirty="0">
                <a:solidFill>
                  <a:srgbClr val="FFFF00"/>
                </a:solidFill>
              </a:rPr>
              <a:t>Mitt första år - 2017: </a:t>
            </a:r>
            <a:br>
              <a:rPr lang="sv-SE" b="1" dirty="0">
                <a:solidFill>
                  <a:srgbClr val="FFFF00"/>
                </a:solidFill>
              </a:rPr>
            </a:br>
            <a:r>
              <a:rPr lang="sv-SE" b="1" dirty="0">
                <a:solidFill>
                  <a:srgbClr val="FFFF00"/>
                </a:solidFill>
              </a:rPr>
              <a:t>gjorde en Databas över länets</a:t>
            </a:r>
            <a:br>
              <a:rPr lang="sv-SE" b="1" dirty="0">
                <a:solidFill>
                  <a:srgbClr val="FFFF00"/>
                </a:solidFill>
              </a:rPr>
            </a:br>
            <a:r>
              <a:rPr lang="sv-SE" b="1" dirty="0">
                <a:solidFill>
                  <a:srgbClr val="FFFF00"/>
                </a:solidFill>
              </a:rPr>
              <a:t> kultur- och musikskolor</a:t>
            </a:r>
          </a:p>
        </p:txBody>
      </p:sp>
      <p:pic>
        <p:nvPicPr>
          <p:cNvPr id="5" name="Platshållare för innehåll 4">
            <a:extLst>
              <a:ext uri="{FF2B5EF4-FFF2-40B4-BE49-F238E27FC236}">
                <a16:creationId xmlns:a16="http://schemas.microsoft.com/office/drawing/2014/main" id="{F05B5A9D-DE64-D14C-89ED-6FF353A00243}"/>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2561384" y="2309191"/>
            <a:ext cx="6796800" cy="4248000"/>
          </a:xfrm>
        </p:spPr>
      </p:pic>
      <p:pic>
        <p:nvPicPr>
          <p:cNvPr id="4" name="Bildobjekt 3">
            <a:extLst>
              <a:ext uri="{FF2B5EF4-FFF2-40B4-BE49-F238E27FC236}">
                <a16:creationId xmlns:a16="http://schemas.microsoft.com/office/drawing/2014/main" id="{4EA1D7D1-33E0-9A4D-BE32-F1B53E678D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4589" y="448898"/>
            <a:ext cx="1440000" cy="1440000"/>
          </a:xfrm>
          <a:prstGeom prst="rect">
            <a:avLst/>
          </a:prstGeom>
        </p:spPr>
      </p:pic>
    </p:spTree>
    <p:extLst>
      <p:ext uri="{BB962C8B-B14F-4D97-AF65-F5344CB8AC3E}">
        <p14:creationId xmlns:p14="http://schemas.microsoft.com/office/powerpoint/2010/main" val="2772573013"/>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ät">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
  <TotalTime>771</TotalTime>
  <Words>802</Words>
  <Application>Microsoft Macintosh PowerPoint</Application>
  <PresentationFormat>Bredbild</PresentationFormat>
  <Paragraphs>171</Paragraphs>
  <Slides>35</Slides>
  <Notes>0</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35</vt:i4>
      </vt:variant>
    </vt:vector>
  </HeadingPairs>
  <TitlesOfParts>
    <vt:vector size="38" baseType="lpstr">
      <vt:lpstr>Arial</vt:lpstr>
      <vt:lpstr>Century Gothic</vt:lpstr>
      <vt:lpstr>Nät</vt:lpstr>
      <vt:lpstr>Regional Kulturskola  i Västmanland</vt:lpstr>
      <vt:lpstr>Regional Kulturskola i Västmanland - Sveriges första!</vt:lpstr>
      <vt:lpstr>Målen 2015-2018 Var följande: </vt:lpstr>
      <vt:lpstr>Målen 2019-2022 är följande: </vt:lpstr>
      <vt:lpstr>Organisation: </vt:lpstr>
      <vt:lpstr>Hur ser det ut i länet?  I Regional Kulturskola i Västmanland ingår följande 9 olika musik- och kulturskolor: </vt:lpstr>
      <vt:lpstr>Statistik Västmanlands läns NIO olika musik- och kulturskolor: </vt:lpstr>
      <vt:lpstr>PowerPoint-presentation</vt:lpstr>
      <vt:lpstr>Mitt första år - 2017:  gjorde en Databas över länets  kultur- och musikskolor</vt:lpstr>
      <vt:lpstr>Fortsatt utveckling av Regional Kulturskolas Facebooksida </vt:lpstr>
      <vt:lpstr>Skapade Regional Kulturskolas hemsida:</vt:lpstr>
      <vt:lpstr>Skapade Regional Kulturskolas nyhetsbrev Med utgivning en gång/månad:</vt:lpstr>
      <vt:lpstr>Struktur: länsmöten med Regional Kulturskola och länets kulturskoleledare EN GÅNG PER MÅNAD:</vt:lpstr>
      <vt:lpstr>Vad har gjorts under 2017 och 2018?  Regionala Kulturskolans utvecklingsledare bygger nätverk genom att: </vt:lpstr>
      <vt:lpstr>Deltaga på möten:  Regionala Kulturskolans utvecklingsledare bygger nätverk genom att:</vt:lpstr>
      <vt:lpstr>Regional Kulturskola i Västmanland samverkar med: </vt:lpstr>
      <vt:lpstr>Gemensamma projekt i länet 2017  </vt:lpstr>
      <vt:lpstr>Gemensamma projekt i länet 2018  </vt:lpstr>
      <vt:lpstr>Verksamhet: Länsorkestrar inom Regional Kulturskola</vt:lpstr>
      <vt:lpstr>Länsorkestrar:  Västmanlands Ungdomssymfoniker</vt:lpstr>
      <vt:lpstr>Västmanlands Ungdomssymfoniker Höstlovet, vecka 44 år 2017 </vt:lpstr>
      <vt:lpstr>Västmanlands Ungdomssymfoniker - upprepad konsert en termin senare </vt:lpstr>
      <vt:lpstr>Länsorkestrar:  Västmanlands LänsVärldsOrkester Work </vt:lpstr>
      <vt:lpstr>LänsVärldsOrkestern Work  Hur går det till? </vt:lpstr>
      <vt:lpstr>PowerPoint-presentation</vt:lpstr>
      <vt:lpstr>PowerPoint-presentation</vt:lpstr>
      <vt:lpstr>PowerPoint-presentation</vt:lpstr>
      <vt:lpstr>Facebooksida skapat i maj -18</vt:lpstr>
      <vt:lpstr>Programförklaring LänsVärldsOrkestern Work :</vt:lpstr>
      <vt:lpstr>Vi fick förlängt med 4 år! Ny regional kulturplan 2019-2022: Regional Kulturskola i Västmanland</vt:lpstr>
      <vt:lpstr>Verksamhet Vt 2019:</vt:lpstr>
      <vt:lpstr>PowerPoint-presentation</vt:lpstr>
      <vt:lpstr>PowerPoint-presentation</vt:lpstr>
      <vt:lpstr>PowerPoint-presentation</vt:lpstr>
      <vt:lpstr>SLUT!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Kulturskola i Västmanland</dc:title>
  <dc:creator>Microsoft Office-användare</dc:creator>
  <cp:lastModifiedBy>revelation 2015</cp:lastModifiedBy>
  <cp:revision>423</cp:revision>
  <dcterms:created xsi:type="dcterms:W3CDTF">2018-02-03T08:46:20Z</dcterms:created>
  <dcterms:modified xsi:type="dcterms:W3CDTF">2019-03-25T14:36:51Z</dcterms:modified>
</cp:coreProperties>
</file>